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5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Роды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10"/>
              <c:layout>
                <c:manualLayout>
                  <c:x val="5.6051851051693909E-3"/>
                  <c:y val="-2.8043339706819666E-2"/>
                </c:manualLayout>
              </c:layout>
              <c:spPr/>
              <c:txPr>
                <a:bodyPr/>
                <a:lstStyle/>
                <a:p>
                  <a:pPr>
                    <a:defRPr sz="2200" b="1" i="0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5643</c:v>
                </c:pt>
                <c:pt idx="1">
                  <c:v>6251</c:v>
                </c:pt>
                <c:pt idx="2">
                  <c:v>7090</c:v>
                </c:pt>
                <c:pt idx="3">
                  <c:v>6582</c:v>
                </c:pt>
                <c:pt idx="4">
                  <c:v>7346</c:v>
                </c:pt>
                <c:pt idx="5">
                  <c:v>7118</c:v>
                </c:pt>
                <c:pt idx="6">
                  <c:v>7083</c:v>
                </c:pt>
                <c:pt idx="7">
                  <c:v>7362</c:v>
                </c:pt>
                <c:pt idx="8">
                  <c:v>7177</c:v>
                </c:pt>
                <c:pt idx="9">
                  <c:v>7266</c:v>
                </c:pt>
                <c:pt idx="10">
                  <c:v>7073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054984"/>
        <c:axId val="334053416"/>
        <c:axId val="0"/>
      </c:bar3DChart>
      <c:catAx>
        <c:axId val="33405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  <c:crossAx val="334053416"/>
        <c:crosses val="autoZero"/>
        <c:auto val="1"/>
        <c:lblAlgn val="ctr"/>
        <c:lblOffset val="100"/>
        <c:noMultiLvlLbl val="0"/>
      </c:catAx>
      <c:valAx>
        <c:axId val="334053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70C0"/>
                </a:solidFill>
              </a:defRPr>
            </a:pPr>
            <a:endParaRPr lang="ru-RU"/>
          </a:p>
        </c:txPr>
        <c:crossAx val="334054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89019181661521E-2"/>
          <c:y val="3.1222054274465689E-2"/>
          <c:w val="0.88895469425702911"/>
          <c:h val="0.584406285151854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ГПНЦ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Роды</c:v>
                </c:pt>
                <c:pt idx="1">
                  <c:v>Преждевременные роды</c:v>
                </c:pt>
                <c:pt idx="2">
                  <c:v>Тяжелая преэклампсия</c:v>
                </c:pt>
                <c:pt idx="3">
                  <c:v>Эклампсия</c:v>
                </c:pt>
                <c:pt idx="4">
                  <c:v>Предлежание плаценты</c:v>
                </c:pt>
                <c:pt idx="5">
                  <c:v>ПОНРП</c:v>
                </c:pt>
                <c:pt idx="6">
                  <c:v>ЭНМТ+ОНМТ</c:v>
                </c:pt>
                <c:pt idx="7">
                  <c:v>ЭНМТ+ОНМТ+НМТ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</c:v>
                </c:pt>
                <c:pt idx="1">
                  <c:v>40.5</c:v>
                </c:pt>
                <c:pt idx="2">
                  <c:v>75</c:v>
                </c:pt>
                <c:pt idx="3">
                  <c:v>67</c:v>
                </c:pt>
                <c:pt idx="4">
                  <c:v>82</c:v>
                </c:pt>
                <c:pt idx="5">
                  <c:v>68</c:v>
                </c:pt>
                <c:pt idx="6">
                  <c:v>54</c:v>
                </c:pt>
                <c:pt idx="7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Алматы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Роды</c:v>
                </c:pt>
                <c:pt idx="1">
                  <c:v>Преждевременные роды</c:v>
                </c:pt>
                <c:pt idx="2">
                  <c:v>Тяжелая преэклампсия</c:v>
                </c:pt>
                <c:pt idx="3">
                  <c:v>Эклампсия</c:v>
                </c:pt>
                <c:pt idx="4">
                  <c:v>Предлежание плаценты</c:v>
                </c:pt>
                <c:pt idx="5">
                  <c:v>ПОНРП</c:v>
                </c:pt>
                <c:pt idx="6">
                  <c:v>ЭНМТ+ОНМТ</c:v>
                </c:pt>
                <c:pt idx="7">
                  <c:v>ЭНМТ+ОНМТ+НМТ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82</c:v>
                </c:pt>
                <c:pt idx="1">
                  <c:v>59.5</c:v>
                </c:pt>
                <c:pt idx="2">
                  <c:v>25</c:v>
                </c:pt>
                <c:pt idx="3">
                  <c:v>33</c:v>
                </c:pt>
                <c:pt idx="4">
                  <c:v>18</c:v>
                </c:pt>
                <c:pt idx="5">
                  <c:v>32</c:v>
                </c:pt>
                <c:pt idx="6">
                  <c:v>46</c:v>
                </c:pt>
                <c:pt idx="7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055768"/>
        <c:axId val="334056552"/>
        <c:axId val="0"/>
      </c:bar3DChart>
      <c:catAx>
        <c:axId val="33405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334056552"/>
        <c:crosses val="autoZero"/>
        <c:auto val="1"/>
        <c:lblAlgn val="ctr"/>
        <c:lblOffset val="100"/>
        <c:noMultiLvlLbl val="0"/>
      </c:catAx>
      <c:valAx>
        <c:axId val="334056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 i="0" baseline="0">
                <a:solidFill>
                  <a:srgbClr val="0000FF"/>
                </a:solidFill>
              </a:defRPr>
            </a:pPr>
            <a:endParaRPr lang="ru-RU"/>
          </a:p>
        </c:txPr>
        <c:crossAx val="334055768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1915589447991555"/>
          <c:y val="0.78402857845894269"/>
          <c:w val="0.1402726347030781"/>
          <c:h val="0.14015801338729719"/>
        </c:manualLayout>
      </c:layout>
      <c:overlay val="0"/>
      <c:txPr>
        <a:bodyPr/>
        <a:lstStyle/>
        <a:p>
          <a:pPr>
            <a:defRPr sz="22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15015605142555E-2"/>
          <c:y val="2.7961359271769258E-2"/>
          <c:w val="0.92107072705642412"/>
          <c:h val="0.8704013046169473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-9.2259298184153682E-2"/>
                  <c:y val="-8.31083653497283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051400323076621E-2"/>
                  <c:y val="-6.66591782265319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04466631634261E-2"/>
                  <c:y val="-5.19785883627652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648002179794029E-2"/>
                  <c:y val="8.418252575808031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335999688600905E-2"/>
                  <c:y val="8.618571662881027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9791167941456964E-2"/>
                  <c:y val="8.4598034781485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9647632393297127E-2"/>
                  <c:y val="7.0696176422348017E-2"/>
                </c:manualLayout>
              </c:layout>
              <c:tx>
                <c:rich>
                  <a:bodyPr/>
                  <a:lstStyle/>
                  <a:p>
                    <a:r>
                      <a:rPr lang="en-US" sz="2800" u="non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sz="28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77</c:v>
                </c:pt>
                <c:pt idx="1">
                  <c:v>61</c:v>
                </c:pt>
                <c:pt idx="2">
                  <c:v>62</c:v>
                </c:pt>
                <c:pt idx="3">
                  <c:v>60</c:v>
                </c:pt>
                <c:pt idx="4">
                  <c:v>45</c:v>
                </c:pt>
                <c:pt idx="5">
                  <c:v>36</c:v>
                </c:pt>
                <c:pt idx="6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800624"/>
        <c:axId val="357326368"/>
        <c:axId val="299125232"/>
      </c:line3DChart>
      <c:catAx>
        <c:axId val="33280062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1"/>
                </a:solidFill>
                <a:latin typeface="Arial Black" pitchFamily="34" charset="0"/>
              </a:defRPr>
            </a:pPr>
            <a:endParaRPr lang="ru-RU"/>
          </a:p>
        </c:txPr>
        <c:crossAx val="357326368"/>
        <c:crosses val="autoZero"/>
        <c:auto val="1"/>
        <c:lblAlgn val="ctr"/>
        <c:lblOffset val="100"/>
        <c:noMultiLvlLbl val="0"/>
      </c:catAx>
      <c:valAx>
        <c:axId val="3573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2800624"/>
        <c:crosses val="autoZero"/>
        <c:crossBetween val="between"/>
      </c:valAx>
      <c:serAx>
        <c:axId val="299125232"/>
        <c:scaling>
          <c:orientation val="minMax"/>
        </c:scaling>
        <c:delete val="1"/>
        <c:axPos val="b"/>
        <c:majorTickMark val="out"/>
        <c:minorTickMark val="none"/>
        <c:tickLblPos val="none"/>
        <c:crossAx val="3573263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D8404-5B70-4954-8366-0CB2F555D8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434B10-E109-4F49-9AD2-EEF59A09F5E4}">
      <dgm:prSet/>
      <dgm:spPr/>
      <dgm:t>
        <a:bodyPr/>
        <a:lstStyle/>
        <a:p>
          <a:pPr rtl="0"/>
          <a:r>
            <a:rPr lang="ru-RU" dirty="0" smtClean="0"/>
            <a:t>Симферополь</a:t>
          </a:r>
          <a:endParaRPr lang="ru-RU" dirty="0"/>
        </a:p>
      </dgm:t>
    </dgm:pt>
    <dgm:pt modelId="{58AF850D-9834-4257-A612-746B14130FD2}" type="parTrans" cxnId="{4D7B0079-DF55-4119-9C02-C51C3888DD72}">
      <dgm:prSet/>
      <dgm:spPr/>
      <dgm:t>
        <a:bodyPr/>
        <a:lstStyle/>
        <a:p>
          <a:endParaRPr lang="ru-RU"/>
        </a:p>
      </dgm:t>
    </dgm:pt>
    <dgm:pt modelId="{690FB49E-30C7-430D-9695-C58965E2B1F3}" type="sibTrans" cxnId="{4D7B0079-DF55-4119-9C02-C51C3888DD72}">
      <dgm:prSet/>
      <dgm:spPr/>
      <dgm:t>
        <a:bodyPr/>
        <a:lstStyle/>
        <a:p>
          <a:endParaRPr lang="ru-RU"/>
        </a:p>
      </dgm:t>
    </dgm:pt>
    <dgm:pt modelId="{A524680D-58C7-493F-81C7-52211599A08A}">
      <dgm:prSet/>
      <dgm:spPr/>
      <dgm:t>
        <a:bodyPr/>
        <a:lstStyle/>
        <a:p>
          <a:pPr rtl="0"/>
          <a:r>
            <a:rPr lang="ru-RU" dirty="0" smtClean="0"/>
            <a:t>Днепропетровск </a:t>
          </a:r>
          <a:endParaRPr lang="ru-RU" dirty="0"/>
        </a:p>
      </dgm:t>
    </dgm:pt>
    <dgm:pt modelId="{FE941237-B906-4706-8CFC-448B83744175}" type="parTrans" cxnId="{DDC8B007-AAA7-4110-AA30-4D167088EFDE}">
      <dgm:prSet/>
      <dgm:spPr/>
      <dgm:t>
        <a:bodyPr/>
        <a:lstStyle/>
        <a:p>
          <a:endParaRPr lang="ru-RU"/>
        </a:p>
      </dgm:t>
    </dgm:pt>
    <dgm:pt modelId="{F2C07F4E-ADBF-4256-82A3-FF8E40271BAE}" type="sibTrans" cxnId="{DDC8B007-AAA7-4110-AA30-4D167088EFDE}">
      <dgm:prSet/>
      <dgm:spPr/>
      <dgm:t>
        <a:bodyPr/>
        <a:lstStyle/>
        <a:p>
          <a:endParaRPr lang="ru-RU"/>
        </a:p>
      </dgm:t>
    </dgm:pt>
    <dgm:pt modelId="{F3EB0B4C-79C5-43EA-B9A3-53FD55819D56}">
      <dgm:prSet/>
      <dgm:spPr/>
      <dgm:t>
        <a:bodyPr/>
        <a:lstStyle/>
        <a:p>
          <a:pPr rtl="0"/>
          <a:r>
            <a:rPr lang="ru-RU" dirty="0" smtClean="0"/>
            <a:t>Луганский Перинатальный центр</a:t>
          </a:r>
          <a:endParaRPr lang="ru-RU" dirty="0"/>
        </a:p>
      </dgm:t>
    </dgm:pt>
    <dgm:pt modelId="{2BE091CF-48D1-4368-B794-062AA5FA8DE5}" type="parTrans" cxnId="{260A08E6-A4A9-49B3-8E49-AEF6F9A7A5BE}">
      <dgm:prSet/>
      <dgm:spPr/>
      <dgm:t>
        <a:bodyPr/>
        <a:lstStyle/>
        <a:p>
          <a:endParaRPr lang="ru-RU"/>
        </a:p>
      </dgm:t>
    </dgm:pt>
    <dgm:pt modelId="{DEA26209-02E6-4AC9-B0AB-A4D0553B9C1F}" type="sibTrans" cxnId="{260A08E6-A4A9-49B3-8E49-AEF6F9A7A5BE}">
      <dgm:prSet/>
      <dgm:spPr/>
      <dgm:t>
        <a:bodyPr/>
        <a:lstStyle/>
        <a:p>
          <a:endParaRPr lang="ru-RU"/>
        </a:p>
      </dgm:t>
    </dgm:pt>
    <dgm:pt modelId="{C10CFD5A-64A5-4C2E-9E8C-1935ECBC1B1A}">
      <dgm:prSet/>
      <dgm:spPr/>
      <dgm:t>
        <a:bodyPr/>
        <a:lstStyle/>
        <a:p>
          <a:pPr rtl="0"/>
          <a:r>
            <a:rPr lang="ru-RU" dirty="0" smtClean="0"/>
            <a:t>Луганский городской род.дом№2</a:t>
          </a:r>
          <a:endParaRPr lang="ru-RU" dirty="0"/>
        </a:p>
      </dgm:t>
    </dgm:pt>
    <dgm:pt modelId="{9DB27E0C-BAC2-4E0B-A818-69592F724C81}" type="parTrans" cxnId="{329BBCCC-81F3-4493-9EB7-CF3871AEC561}">
      <dgm:prSet/>
      <dgm:spPr/>
      <dgm:t>
        <a:bodyPr/>
        <a:lstStyle/>
        <a:p>
          <a:endParaRPr lang="ru-RU"/>
        </a:p>
      </dgm:t>
    </dgm:pt>
    <dgm:pt modelId="{9F274DE6-56AB-4F37-8364-BA2C0F4A6137}" type="sibTrans" cxnId="{329BBCCC-81F3-4493-9EB7-CF3871AEC561}">
      <dgm:prSet/>
      <dgm:spPr/>
      <dgm:t>
        <a:bodyPr/>
        <a:lstStyle/>
        <a:p>
          <a:endParaRPr lang="ru-RU"/>
        </a:p>
      </dgm:t>
    </dgm:pt>
    <dgm:pt modelId="{DED8D64E-64B5-4BB1-AC7F-63E137F4159C}">
      <dgm:prSet/>
      <dgm:spPr/>
      <dgm:t>
        <a:bodyPr/>
        <a:lstStyle/>
        <a:p>
          <a:pPr rtl="0"/>
          <a:r>
            <a:rPr lang="ru-RU" dirty="0" smtClean="0"/>
            <a:t>Харьков</a:t>
          </a:r>
          <a:endParaRPr lang="ru-RU" dirty="0"/>
        </a:p>
      </dgm:t>
    </dgm:pt>
    <dgm:pt modelId="{95051FB9-DE19-4E7E-B245-0FA9F0FBCA47}" type="parTrans" cxnId="{B9E5ACC8-64FA-4AC6-A477-ECF1C532A654}">
      <dgm:prSet/>
      <dgm:spPr/>
      <dgm:t>
        <a:bodyPr/>
        <a:lstStyle/>
        <a:p>
          <a:endParaRPr lang="ru-RU"/>
        </a:p>
      </dgm:t>
    </dgm:pt>
    <dgm:pt modelId="{CAFA4886-1479-4D18-B7FD-B78632108511}" type="sibTrans" cxnId="{B9E5ACC8-64FA-4AC6-A477-ECF1C532A654}">
      <dgm:prSet/>
      <dgm:spPr/>
      <dgm:t>
        <a:bodyPr/>
        <a:lstStyle/>
        <a:p>
          <a:endParaRPr lang="ru-RU"/>
        </a:p>
      </dgm:t>
    </dgm:pt>
    <dgm:pt modelId="{2B46D7B1-B94D-442F-922B-2C7367D8D487}">
      <dgm:prSet/>
      <dgm:spPr/>
      <dgm:t>
        <a:bodyPr/>
        <a:lstStyle/>
        <a:p>
          <a:pPr rtl="0"/>
          <a:r>
            <a:rPr lang="ru-RU" dirty="0" smtClean="0"/>
            <a:t>Винница</a:t>
          </a:r>
          <a:endParaRPr lang="ru-RU" dirty="0"/>
        </a:p>
      </dgm:t>
    </dgm:pt>
    <dgm:pt modelId="{849BB158-CF71-4747-AD36-3E7290D1CA8C}" type="parTrans" cxnId="{E6B74A5A-6759-4CA7-A84F-CFFAD03EEF8B}">
      <dgm:prSet/>
      <dgm:spPr/>
      <dgm:t>
        <a:bodyPr/>
        <a:lstStyle/>
        <a:p>
          <a:endParaRPr lang="ru-RU"/>
        </a:p>
      </dgm:t>
    </dgm:pt>
    <dgm:pt modelId="{C693557A-0A9C-48B1-A7DE-B128403DE667}" type="sibTrans" cxnId="{E6B74A5A-6759-4CA7-A84F-CFFAD03EEF8B}">
      <dgm:prSet/>
      <dgm:spPr/>
      <dgm:t>
        <a:bodyPr/>
        <a:lstStyle/>
        <a:p>
          <a:endParaRPr lang="ru-RU"/>
        </a:p>
      </dgm:t>
    </dgm:pt>
    <dgm:pt modelId="{EA3D00F6-3CBF-4B97-AD95-055862016812}">
      <dgm:prSet/>
      <dgm:spPr/>
      <dgm:t>
        <a:bodyPr/>
        <a:lstStyle/>
        <a:p>
          <a:pPr rtl="0"/>
          <a:r>
            <a:rPr lang="ru-RU" dirty="0" smtClean="0"/>
            <a:t>Кировоград</a:t>
          </a:r>
          <a:endParaRPr lang="ru-RU" dirty="0"/>
        </a:p>
      </dgm:t>
    </dgm:pt>
    <dgm:pt modelId="{C0AD56F9-6FB9-4B21-875C-9894F0D23BBA}" type="parTrans" cxnId="{BE4E9D41-301E-441D-8CEB-820566BBE98C}">
      <dgm:prSet/>
      <dgm:spPr/>
      <dgm:t>
        <a:bodyPr/>
        <a:lstStyle/>
        <a:p>
          <a:endParaRPr lang="ru-RU"/>
        </a:p>
      </dgm:t>
    </dgm:pt>
    <dgm:pt modelId="{61FD4918-D086-46BA-B57C-6F4DDF317E56}" type="sibTrans" cxnId="{BE4E9D41-301E-441D-8CEB-820566BBE98C}">
      <dgm:prSet/>
      <dgm:spPr/>
      <dgm:t>
        <a:bodyPr/>
        <a:lstStyle/>
        <a:p>
          <a:endParaRPr lang="ru-RU"/>
        </a:p>
      </dgm:t>
    </dgm:pt>
    <dgm:pt modelId="{531B8736-30AA-4996-AC15-8E3BFA42778E}">
      <dgm:prSet/>
      <dgm:spPr/>
      <dgm:t>
        <a:bodyPr/>
        <a:lstStyle/>
        <a:p>
          <a:pPr rtl="0"/>
          <a:r>
            <a:rPr lang="ru-RU" dirty="0" smtClean="0"/>
            <a:t>Ровно </a:t>
          </a:r>
          <a:endParaRPr lang="ru-RU" dirty="0"/>
        </a:p>
      </dgm:t>
    </dgm:pt>
    <dgm:pt modelId="{216C2136-F6A3-4C9D-8041-103B338B35B5}" type="parTrans" cxnId="{611BA1F5-3977-4C4A-81A5-68BE2C0E5E61}">
      <dgm:prSet/>
      <dgm:spPr/>
      <dgm:t>
        <a:bodyPr/>
        <a:lstStyle/>
        <a:p>
          <a:endParaRPr lang="ru-RU"/>
        </a:p>
      </dgm:t>
    </dgm:pt>
    <dgm:pt modelId="{D1CCEE0C-E293-45E8-A8C7-F459665DAC6B}" type="sibTrans" cxnId="{611BA1F5-3977-4C4A-81A5-68BE2C0E5E61}">
      <dgm:prSet/>
      <dgm:spPr/>
      <dgm:t>
        <a:bodyPr/>
        <a:lstStyle/>
        <a:p>
          <a:endParaRPr lang="ru-RU"/>
        </a:p>
      </dgm:t>
    </dgm:pt>
    <dgm:pt modelId="{AA6D533F-13EC-4208-B17F-8B160B5D07F6}">
      <dgm:prSet/>
      <dgm:spPr/>
      <dgm:t>
        <a:bodyPr/>
        <a:lstStyle/>
        <a:p>
          <a:pPr rtl="0"/>
          <a:r>
            <a:rPr lang="ru-RU" dirty="0" smtClean="0"/>
            <a:t>Хмельницкий</a:t>
          </a:r>
          <a:endParaRPr lang="ru-RU" dirty="0"/>
        </a:p>
      </dgm:t>
    </dgm:pt>
    <dgm:pt modelId="{43229397-5CEA-4FE3-8412-22CD1DD622BF}" type="parTrans" cxnId="{7C2342E1-0939-4933-AA8E-41A93DC9FC37}">
      <dgm:prSet/>
      <dgm:spPr/>
      <dgm:t>
        <a:bodyPr/>
        <a:lstStyle/>
        <a:p>
          <a:endParaRPr lang="ru-RU"/>
        </a:p>
      </dgm:t>
    </dgm:pt>
    <dgm:pt modelId="{4C5A6D71-A449-455D-99B8-7A596E483602}" type="sibTrans" cxnId="{7C2342E1-0939-4933-AA8E-41A93DC9FC37}">
      <dgm:prSet/>
      <dgm:spPr/>
      <dgm:t>
        <a:bodyPr/>
        <a:lstStyle/>
        <a:p>
          <a:endParaRPr lang="ru-RU"/>
        </a:p>
      </dgm:t>
    </dgm:pt>
    <dgm:pt modelId="{8421BE7B-DE48-4A38-8A05-691DC661D115}" type="pres">
      <dgm:prSet presAssocID="{4C3D8404-5B70-4954-8366-0CB2F555D8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3A26C-47A1-43F2-A7F0-8516728E0760}" type="pres">
      <dgm:prSet presAssocID="{20434B10-E109-4F49-9AD2-EEF59A09F5E4}" presName="linNode" presStyleCnt="0"/>
      <dgm:spPr/>
    </dgm:pt>
    <dgm:pt modelId="{9B303AC8-A1E7-4A82-ACC5-05B11805AD6C}" type="pres">
      <dgm:prSet presAssocID="{20434B10-E109-4F49-9AD2-EEF59A09F5E4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C2D1-34B0-4299-A9E3-F7A5C42D6D95}" type="pres">
      <dgm:prSet presAssocID="{690FB49E-30C7-430D-9695-C58965E2B1F3}" presName="sp" presStyleCnt="0"/>
      <dgm:spPr/>
    </dgm:pt>
    <dgm:pt modelId="{5F65D001-50FD-491B-9BD7-46FBED898971}" type="pres">
      <dgm:prSet presAssocID="{A524680D-58C7-493F-81C7-52211599A08A}" presName="linNode" presStyleCnt="0"/>
      <dgm:spPr/>
    </dgm:pt>
    <dgm:pt modelId="{4E0491C4-1D0C-44E1-BF09-6AF46466A1CF}" type="pres">
      <dgm:prSet presAssocID="{A524680D-58C7-493F-81C7-52211599A08A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B1955-BC7A-4A0C-B291-9598FAA5A45D}" type="pres">
      <dgm:prSet presAssocID="{F2C07F4E-ADBF-4256-82A3-FF8E40271BAE}" presName="sp" presStyleCnt="0"/>
      <dgm:spPr/>
    </dgm:pt>
    <dgm:pt modelId="{C81379E0-90AC-4399-8EC7-C61E1766F1D9}" type="pres">
      <dgm:prSet presAssocID="{F3EB0B4C-79C5-43EA-B9A3-53FD55819D56}" presName="linNode" presStyleCnt="0"/>
      <dgm:spPr/>
    </dgm:pt>
    <dgm:pt modelId="{01F71823-3CDD-4EDC-9F91-70BE0A5F99D3}" type="pres">
      <dgm:prSet presAssocID="{F3EB0B4C-79C5-43EA-B9A3-53FD55819D56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E405D-BE43-436F-9D3B-7DE31FD5D912}" type="pres">
      <dgm:prSet presAssocID="{DEA26209-02E6-4AC9-B0AB-A4D0553B9C1F}" presName="sp" presStyleCnt="0"/>
      <dgm:spPr/>
    </dgm:pt>
    <dgm:pt modelId="{A513354B-4422-4787-AB09-FFAA16D2AE1C}" type="pres">
      <dgm:prSet presAssocID="{C10CFD5A-64A5-4C2E-9E8C-1935ECBC1B1A}" presName="linNode" presStyleCnt="0"/>
      <dgm:spPr/>
    </dgm:pt>
    <dgm:pt modelId="{612A6B9B-2325-4FD9-9E11-F80B3784E7B6}" type="pres">
      <dgm:prSet presAssocID="{C10CFD5A-64A5-4C2E-9E8C-1935ECBC1B1A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28DD5-A0D8-4589-8704-8B7F822A080D}" type="pres">
      <dgm:prSet presAssocID="{9F274DE6-56AB-4F37-8364-BA2C0F4A6137}" presName="sp" presStyleCnt="0"/>
      <dgm:spPr/>
    </dgm:pt>
    <dgm:pt modelId="{90FD534C-28EA-4613-8DDB-A94941675685}" type="pres">
      <dgm:prSet presAssocID="{DED8D64E-64B5-4BB1-AC7F-63E137F4159C}" presName="linNode" presStyleCnt="0"/>
      <dgm:spPr/>
    </dgm:pt>
    <dgm:pt modelId="{0F308FA4-40FC-49BD-B47E-186A9B1DDCC4}" type="pres">
      <dgm:prSet presAssocID="{DED8D64E-64B5-4BB1-AC7F-63E137F4159C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00A56-E084-4BE1-9C1B-3A8432EB4A0E}" type="pres">
      <dgm:prSet presAssocID="{CAFA4886-1479-4D18-B7FD-B78632108511}" presName="sp" presStyleCnt="0"/>
      <dgm:spPr/>
    </dgm:pt>
    <dgm:pt modelId="{96E4280A-0CF4-4D3E-B20F-5C603F499C21}" type="pres">
      <dgm:prSet presAssocID="{2B46D7B1-B94D-442F-922B-2C7367D8D487}" presName="linNode" presStyleCnt="0"/>
      <dgm:spPr/>
    </dgm:pt>
    <dgm:pt modelId="{1197CB50-071A-4F10-BCE0-0A3A318232C4}" type="pres">
      <dgm:prSet presAssocID="{2B46D7B1-B94D-442F-922B-2C7367D8D487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47C58-AE9B-481C-BA8F-56953C153160}" type="pres">
      <dgm:prSet presAssocID="{C693557A-0A9C-48B1-A7DE-B128403DE667}" presName="sp" presStyleCnt="0"/>
      <dgm:spPr/>
    </dgm:pt>
    <dgm:pt modelId="{3E3EA299-D82F-4164-855E-C49E33607597}" type="pres">
      <dgm:prSet presAssocID="{EA3D00F6-3CBF-4B97-AD95-055862016812}" presName="linNode" presStyleCnt="0"/>
      <dgm:spPr/>
    </dgm:pt>
    <dgm:pt modelId="{ED89BE26-8F7D-498D-B4DC-8928431C3681}" type="pres">
      <dgm:prSet presAssocID="{EA3D00F6-3CBF-4B97-AD95-055862016812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EBAB2-AD13-4061-85DA-3AB1FB4300A4}" type="pres">
      <dgm:prSet presAssocID="{61FD4918-D086-46BA-B57C-6F4DDF317E56}" presName="sp" presStyleCnt="0"/>
      <dgm:spPr/>
    </dgm:pt>
    <dgm:pt modelId="{F82D2897-0F2E-4AA1-81D7-31B3C6D2CA66}" type="pres">
      <dgm:prSet presAssocID="{531B8736-30AA-4996-AC15-8E3BFA42778E}" presName="linNode" presStyleCnt="0"/>
      <dgm:spPr/>
    </dgm:pt>
    <dgm:pt modelId="{561191EF-E238-4B03-A52E-2B59838335CF}" type="pres">
      <dgm:prSet presAssocID="{531B8736-30AA-4996-AC15-8E3BFA42778E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13633-899D-420F-BD0F-D25469539106}" type="pres">
      <dgm:prSet presAssocID="{D1CCEE0C-E293-45E8-A8C7-F459665DAC6B}" presName="sp" presStyleCnt="0"/>
      <dgm:spPr/>
    </dgm:pt>
    <dgm:pt modelId="{7075026B-1986-4CD2-ACAF-AE5F3B3E338A}" type="pres">
      <dgm:prSet presAssocID="{AA6D533F-13EC-4208-B17F-8B160B5D07F6}" presName="linNode" presStyleCnt="0"/>
      <dgm:spPr/>
    </dgm:pt>
    <dgm:pt modelId="{F4B8A4D4-AB5E-4768-A72B-1396E0F085B0}" type="pres">
      <dgm:prSet presAssocID="{AA6D533F-13EC-4208-B17F-8B160B5D07F6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BBCCC-81F3-4493-9EB7-CF3871AEC561}" srcId="{4C3D8404-5B70-4954-8366-0CB2F555D857}" destId="{C10CFD5A-64A5-4C2E-9E8C-1935ECBC1B1A}" srcOrd="3" destOrd="0" parTransId="{9DB27E0C-BAC2-4E0B-A818-69592F724C81}" sibTransId="{9F274DE6-56AB-4F37-8364-BA2C0F4A6137}"/>
    <dgm:cxn modelId="{CCC5E87E-28AA-4DDA-BCD2-5CD356ADE71A}" type="presOf" srcId="{20434B10-E109-4F49-9AD2-EEF59A09F5E4}" destId="{9B303AC8-A1E7-4A82-ACC5-05B11805AD6C}" srcOrd="0" destOrd="0" presId="urn:microsoft.com/office/officeart/2005/8/layout/vList5"/>
    <dgm:cxn modelId="{DDC8B007-AAA7-4110-AA30-4D167088EFDE}" srcId="{4C3D8404-5B70-4954-8366-0CB2F555D857}" destId="{A524680D-58C7-493F-81C7-52211599A08A}" srcOrd="1" destOrd="0" parTransId="{FE941237-B906-4706-8CFC-448B83744175}" sibTransId="{F2C07F4E-ADBF-4256-82A3-FF8E40271BAE}"/>
    <dgm:cxn modelId="{4D7B0079-DF55-4119-9C02-C51C3888DD72}" srcId="{4C3D8404-5B70-4954-8366-0CB2F555D857}" destId="{20434B10-E109-4F49-9AD2-EEF59A09F5E4}" srcOrd="0" destOrd="0" parTransId="{58AF850D-9834-4257-A612-746B14130FD2}" sibTransId="{690FB49E-30C7-430D-9695-C58965E2B1F3}"/>
    <dgm:cxn modelId="{E6B74A5A-6759-4CA7-A84F-CFFAD03EEF8B}" srcId="{4C3D8404-5B70-4954-8366-0CB2F555D857}" destId="{2B46D7B1-B94D-442F-922B-2C7367D8D487}" srcOrd="5" destOrd="0" parTransId="{849BB158-CF71-4747-AD36-3E7290D1CA8C}" sibTransId="{C693557A-0A9C-48B1-A7DE-B128403DE667}"/>
    <dgm:cxn modelId="{611BA1F5-3977-4C4A-81A5-68BE2C0E5E61}" srcId="{4C3D8404-5B70-4954-8366-0CB2F555D857}" destId="{531B8736-30AA-4996-AC15-8E3BFA42778E}" srcOrd="7" destOrd="0" parTransId="{216C2136-F6A3-4C9D-8041-103B338B35B5}" sibTransId="{D1CCEE0C-E293-45E8-A8C7-F459665DAC6B}"/>
    <dgm:cxn modelId="{BE4E9D41-301E-441D-8CEB-820566BBE98C}" srcId="{4C3D8404-5B70-4954-8366-0CB2F555D857}" destId="{EA3D00F6-3CBF-4B97-AD95-055862016812}" srcOrd="6" destOrd="0" parTransId="{C0AD56F9-6FB9-4B21-875C-9894F0D23BBA}" sibTransId="{61FD4918-D086-46BA-B57C-6F4DDF317E56}"/>
    <dgm:cxn modelId="{4E1E1B6A-C6F2-4863-AF32-357A35C64145}" type="presOf" srcId="{AA6D533F-13EC-4208-B17F-8B160B5D07F6}" destId="{F4B8A4D4-AB5E-4768-A72B-1396E0F085B0}" srcOrd="0" destOrd="0" presId="urn:microsoft.com/office/officeart/2005/8/layout/vList5"/>
    <dgm:cxn modelId="{9CA81B6C-8484-4DB0-A5BA-E41D076D5455}" type="presOf" srcId="{C10CFD5A-64A5-4C2E-9E8C-1935ECBC1B1A}" destId="{612A6B9B-2325-4FD9-9E11-F80B3784E7B6}" srcOrd="0" destOrd="0" presId="urn:microsoft.com/office/officeart/2005/8/layout/vList5"/>
    <dgm:cxn modelId="{260A08E6-A4A9-49B3-8E49-AEF6F9A7A5BE}" srcId="{4C3D8404-5B70-4954-8366-0CB2F555D857}" destId="{F3EB0B4C-79C5-43EA-B9A3-53FD55819D56}" srcOrd="2" destOrd="0" parTransId="{2BE091CF-48D1-4368-B794-062AA5FA8DE5}" sibTransId="{DEA26209-02E6-4AC9-B0AB-A4D0553B9C1F}"/>
    <dgm:cxn modelId="{CDA6047A-3876-4D7F-ABB6-376B931ED527}" type="presOf" srcId="{2B46D7B1-B94D-442F-922B-2C7367D8D487}" destId="{1197CB50-071A-4F10-BCE0-0A3A318232C4}" srcOrd="0" destOrd="0" presId="urn:microsoft.com/office/officeart/2005/8/layout/vList5"/>
    <dgm:cxn modelId="{75242188-5651-425C-9B50-7090D8E8E66C}" type="presOf" srcId="{A524680D-58C7-493F-81C7-52211599A08A}" destId="{4E0491C4-1D0C-44E1-BF09-6AF46466A1CF}" srcOrd="0" destOrd="0" presId="urn:microsoft.com/office/officeart/2005/8/layout/vList5"/>
    <dgm:cxn modelId="{26532812-EDA7-4CD3-ACB5-AFB9CE504A7F}" type="presOf" srcId="{EA3D00F6-3CBF-4B97-AD95-055862016812}" destId="{ED89BE26-8F7D-498D-B4DC-8928431C3681}" srcOrd="0" destOrd="0" presId="urn:microsoft.com/office/officeart/2005/8/layout/vList5"/>
    <dgm:cxn modelId="{C8B45358-A0D2-45BF-9B85-3D56528442AE}" type="presOf" srcId="{DED8D64E-64B5-4BB1-AC7F-63E137F4159C}" destId="{0F308FA4-40FC-49BD-B47E-186A9B1DDCC4}" srcOrd="0" destOrd="0" presId="urn:microsoft.com/office/officeart/2005/8/layout/vList5"/>
    <dgm:cxn modelId="{4EE4E0B0-3E9F-4707-8815-068D17B1E259}" type="presOf" srcId="{4C3D8404-5B70-4954-8366-0CB2F555D857}" destId="{8421BE7B-DE48-4A38-8A05-691DC661D115}" srcOrd="0" destOrd="0" presId="urn:microsoft.com/office/officeart/2005/8/layout/vList5"/>
    <dgm:cxn modelId="{B9E5ACC8-64FA-4AC6-A477-ECF1C532A654}" srcId="{4C3D8404-5B70-4954-8366-0CB2F555D857}" destId="{DED8D64E-64B5-4BB1-AC7F-63E137F4159C}" srcOrd="4" destOrd="0" parTransId="{95051FB9-DE19-4E7E-B245-0FA9F0FBCA47}" sibTransId="{CAFA4886-1479-4D18-B7FD-B78632108511}"/>
    <dgm:cxn modelId="{7C2342E1-0939-4933-AA8E-41A93DC9FC37}" srcId="{4C3D8404-5B70-4954-8366-0CB2F555D857}" destId="{AA6D533F-13EC-4208-B17F-8B160B5D07F6}" srcOrd="8" destOrd="0" parTransId="{43229397-5CEA-4FE3-8412-22CD1DD622BF}" sibTransId="{4C5A6D71-A449-455D-99B8-7A596E483602}"/>
    <dgm:cxn modelId="{C47D2222-4EAD-4C40-8B47-4BA9C10678FF}" type="presOf" srcId="{531B8736-30AA-4996-AC15-8E3BFA42778E}" destId="{561191EF-E238-4B03-A52E-2B59838335CF}" srcOrd="0" destOrd="0" presId="urn:microsoft.com/office/officeart/2005/8/layout/vList5"/>
    <dgm:cxn modelId="{D64E4B01-3DB0-4F97-AECD-7B518E230E1F}" type="presOf" srcId="{F3EB0B4C-79C5-43EA-B9A3-53FD55819D56}" destId="{01F71823-3CDD-4EDC-9F91-70BE0A5F99D3}" srcOrd="0" destOrd="0" presId="urn:microsoft.com/office/officeart/2005/8/layout/vList5"/>
    <dgm:cxn modelId="{19F53135-1C0B-43E6-A020-29548FAC4720}" type="presParOf" srcId="{8421BE7B-DE48-4A38-8A05-691DC661D115}" destId="{2053A26C-47A1-43F2-A7F0-8516728E0760}" srcOrd="0" destOrd="0" presId="urn:microsoft.com/office/officeart/2005/8/layout/vList5"/>
    <dgm:cxn modelId="{D468E79D-1C2E-4A65-B579-E02F9D485E29}" type="presParOf" srcId="{2053A26C-47A1-43F2-A7F0-8516728E0760}" destId="{9B303AC8-A1E7-4A82-ACC5-05B11805AD6C}" srcOrd="0" destOrd="0" presId="urn:microsoft.com/office/officeart/2005/8/layout/vList5"/>
    <dgm:cxn modelId="{05A32679-5991-47F3-9D13-DC882C93AC90}" type="presParOf" srcId="{8421BE7B-DE48-4A38-8A05-691DC661D115}" destId="{BF17C2D1-34B0-4299-A9E3-F7A5C42D6D95}" srcOrd="1" destOrd="0" presId="urn:microsoft.com/office/officeart/2005/8/layout/vList5"/>
    <dgm:cxn modelId="{C4F67786-4062-4137-8B09-FC177AE5AC6C}" type="presParOf" srcId="{8421BE7B-DE48-4A38-8A05-691DC661D115}" destId="{5F65D001-50FD-491B-9BD7-46FBED898971}" srcOrd="2" destOrd="0" presId="urn:microsoft.com/office/officeart/2005/8/layout/vList5"/>
    <dgm:cxn modelId="{6E997DCC-0A66-4F90-AB9C-3D2F36BFAD1E}" type="presParOf" srcId="{5F65D001-50FD-491B-9BD7-46FBED898971}" destId="{4E0491C4-1D0C-44E1-BF09-6AF46466A1CF}" srcOrd="0" destOrd="0" presId="urn:microsoft.com/office/officeart/2005/8/layout/vList5"/>
    <dgm:cxn modelId="{4C5608A2-B9A9-49B9-82A3-29EEB29FBF9E}" type="presParOf" srcId="{8421BE7B-DE48-4A38-8A05-691DC661D115}" destId="{D1AB1955-BC7A-4A0C-B291-9598FAA5A45D}" srcOrd="3" destOrd="0" presId="urn:microsoft.com/office/officeart/2005/8/layout/vList5"/>
    <dgm:cxn modelId="{3C0E01B0-0DD2-475D-9079-A6C5F2BE4F8E}" type="presParOf" srcId="{8421BE7B-DE48-4A38-8A05-691DC661D115}" destId="{C81379E0-90AC-4399-8EC7-C61E1766F1D9}" srcOrd="4" destOrd="0" presId="urn:microsoft.com/office/officeart/2005/8/layout/vList5"/>
    <dgm:cxn modelId="{FDC0B0A7-F415-4161-95FA-473973FB3639}" type="presParOf" srcId="{C81379E0-90AC-4399-8EC7-C61E1766F1D9}" destId="{01F71823-3CDD-4EDC-9F91-70BE0A5F99D3}" srcOrd="0" destOrd="0" presId="urn:microsoft.com/office/officeart/2005/8/layout/vList5"/>
    <dgm:cxn modelId="{D04BEC68-7871-437B-9098-787D9522BEAC}" type="presParOf" srcId="{8421BE7B-DE48-4A38-8A05-691DC661D115}" destId="{1F1E405D-BE43-436F-9D3B-7DE31FD5D912}" srcOrd="5" destOrd="0" presId="urn:microsoft.com/office/officeart/2005/8/layout/vList5"/>
    <dgm:cxn modelId="{45FD3781-7D73-4633-9BA4-60445D75BAD7}" type="presParOf" srcId="{8421BE7B-DE48-4A38-8A05-691DC661D115}" destId="{A513354B-4422-4787-AB09-FFAA16D2AE1C}" srcOrd="6" destOrd="0" presId="urn:microsoft.com/office/officeart/2005/8/layout/vList5"/>
    <dgm:cxn modelId="{B53E9F32-12F9-49F8-963A-50A6BF59932E}" type="presParOf" srcId="{A513354B-4422-4787-AB09-FFAA16D2AE1C}" destId="{612A6B9B-2325-4FD9-9E11-F80B3784E7B6}" srcOrd="0" destOrd="0" presId="urn:microsoft.com/office/officeart/2005/8/layout/vList5"/>
    <dgm:cxn modelId="{68CA0D2A-34C2-4134-9430-15F4EBD1566D}" type="presParOf" srcId="{8421BE7B-DE48-4A38-8A05-691DC661D115}" destId="{D5B28DD5-A0D8-4589-8704-8B7F822A080D}" srcOrd="7" destOrd="0" presId="urn:microsoft.com/office/officeart/2005/8/layout/vList5"/>
    <dgm:cxn modelId="{98262B93-3AA5-4E06-AA90-00AFE66AC641}" type="presParOf" srcId="{8421BE7B-DE48-4A38-8A05-691DC661D115}" destId="{90FD534C-28EA-4613-8DDB-A94941675685}" srcOrd="8" destOrd="0" presId="urn:microsoft.com/office/officeart/2005/8/layout/vList5"/>
    <dgm:cxn modelId="{977D7251-C19F-4569-BE99-1C99C065BF53}" type="presParOf" srcId="{90FD534C-28EA-4613-8DDB-A94941675685}" destId="{0F308FA4-40FC-49BD-B47E-186A9B1DDCC4}" srcOrd="0" destOrd="0" presId="urn:microsoft.com/office/officeart/2005/8/layout/vList5"/>
    <dgm:cxn modelId="{4EF53D55-6856-465D-B9CE-02C5E18ECBCB}" type="presParOf" srcId="{8421BE7B-DE48-4A38-8A05-691DC661D115}" destId="{78C00A56-E084-4BE1-9C1B-3A8432EB4A0E}" srcOrd="9" destOrd="0" presId="urn:microsoft.com/office/officeart/2005/8/layout/vList5"/>
    <dgm:cxn modelId="{DA7C0216-92E6-41C4-85FB-B54B90262804}" type="presParOf" srcId="{8421BE7B-DE48-4A38-8A05-691DC661D115}" destId="{96E4280A-0CF4-4D3E-B20F-5C603F499C21}" srcOrd="10" destOrd="0" presId="urn:microsoft.com/office/officeart/2005/8/layout/vList5"/>
    <dgm:cxn modelId="{4C798F0E-4323-41D3-A0A9-8A4C8A7C9F67}" type="presParOf" srcId="{96E4280A-0CF4-4D3E-B20F-5C603F499C21}" destId="{1197CB50-071A-4F10-BCE0-0A3A318232C4}" srcOrd="0" destOrd="0" presId="urn:microsoft.com/office/officeart/2005/8/layout/vList5"/>
    <dgm:cxn modelId="{FCC31B0E-F4E7-4B8F-AAE0-F874B5F4C2CD}" type="presParOf" srcId="{8421BE7B-DE48-4A38-8A05-691DC661D115}" destId="{F7F47C58-AE9B-481C-BA8F-56953C153160}" srcOrd="11" destOrd="0" presId="urn:microsoft.com/office/officeart/2005/8/layout/vList5"/>
    <dgm:cxn modelId="{7F64CF30-31AB-42DD-BE4D-6872EE656E2F}" type="presParOf" srcId="{8421BE7B-DE48-4A38-8A05-691DC661D115}" destId="{3E3EA299-D82F-4164-855E-C49E33607597}" srcOrd="12" destOrd="0" presId="urn:microsoft.com/office/officeart/2005/8/layout/vList5"/>
    <dgm:cxn modelId="{8424B809-4803-4B7B-939D-10307ED90A66}" type="presParOf" srcId="{3E3EA299-D82F-4164-855E-C49E33607597}" destId="{ED89BE26-8F7D-498D-B4DC-8928431C3681}" srcOrd="0" destOrd="0" presId="urn:microsoft.com/office/officeart/2005/8/layout/vList5"/>
    <dgm:cxn modelId="{62682298-5447-4217-B205-DC121ED66B65}" type="presParOf" srcId="{8421BE7B-DE48-4A38-8A05-691DC661D115}" destId="{D0CEBAB2-AD13-4061-85DA-3AB1FB4300A4}" srcOrd="13" destOrd="0" presId="urn:microsoft.com/office/officeart/2005/8/layout/vList5"/>
    <dgm:cxn modelId="{CC301E9E-672A-45C5-865D-7FFC56E63758}" type="presParOf" srcId="{8421BE7B-DE48-4A38-8A05-691DC661D115}" destId="{F82D2897-0F2E-4AA1-81D7-31B3C6D2CA66}" srcOrd="14" destOrd="0" presId="urn:microsoft.com/office/officeart/2005/8/layout/vList5"/>
    <dgm:cxn modelId="{847D6922-BE27-4642-8C88-E7ABFDFAD12F}" type="presParOf" srcId="{F82D2897-0F2E-4AA1-81D7-31B3C6D2CA66}" destId="{561191EF-E238-4B03-A52E-2B59838335CF}" srcOrd="0" destOrd="0" presId="urn:microsoft.com/office/officeart/2005/8/layout/vList5"/>
    <dgm:cxn modelId="{E385CEAA-2740-4278-8557-876BC45CAA90}" type="presParOf" srcId="{8421BE7B-DE48-4A38-8A05-691DC661D115}" destId="{B7113633-899D-420F-BD0F-D25469539106}" srcOrd="15" destOrd="0" presId="urn:microsoft.com/office/officeart/2005/8/layout/vList5"/>
    <dgm:cxn modelId="{FD5781C3-EEA7-402D-A1D8-07A8C7B712BA}" type="presParOf" srcId="{8421BE7B-DE48-4A38-8A05-691DC661D115}" destId="{7075026B-1986-4CD2-ACAF-AE5F3B3E338A}" srcOrd="16" destOrd="0" presId="urn:microsoft.com/office/officeart/2005/8/layout/vList5"/>
    <dgm:cxn modelId="{1105E8B5-17E7-4A84-A7C6-7F5760D61A88}" type="presParOf" srcId="{7075026B-1986-4CD2-ACAF-AE5F3B3E338A}" destId="{F4B8A4D4-AB5E-4768-A72B-1396E0F085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15888-8314-4DC7-BA32-60BED14D50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8EAAFA-74F3-425C-9571-35958C1332E3}">
      <dgm:prSet/>
      <dgm:spPr/>
      <dgm:t>
        <a:bodyPr/>
        <a:lstStyle/>
        <a:p>
          <a:pPr rtl="0"/>
          <a:r>
            <a:rPr lang="ru-RU" dirty="0" smtClean="0"/>
            <a:t>Киев</a:t>
          </a:r>
          <a:endParaRPr lang="ru-RU" dirty="0"/>
        </a:p>
      </dgm:t>
    </dgm:pt>
    <dgm:pt modelId="{2424C914-18FD-447F-9DD9-7E5A6551709B}" type="parTrans" cxnId="{4D492426-77AC-4E78-91C8-DF4BD2AB69FF}">
      <dgm:prSet/>
      <dgm:spPr/>
      <dgm:t>
        <a:bodyPr/>
        <a:lstStyle/>
        <a:p>
          <a:endParaRPr lang="ru-RU"/>
        </a:p>
      </dgm:t>
    </dgm:pt>
    <dgm:pt modelId="{AE76B020-012F-4021-AFE5-92E3EEE2EB32}" type="sibTrans" cxnId="{4D492426-77AC-4E78-91C8-DF4BD2AB69FF}">
      <dgm:prSet/>
      <dgm:spPr/>
      <dgm:t>
        <a:bodyPr/>
        <a:lstStyle/>
        <a:p>
          <a:endParaRPr lang="ru-RU"/>
        </a:p>
      </dgm:t>
    </dgm:pt>
    <dgm:pt modelId="{B63E339F-FB68-4AE4-952D-5B4F54DB6A36}">
      <dgm:prSet/>
      <dgm:spPr/>
      <dgm:t>
        <a:bodyPr/>
        <a:lstStyle/>
        <a:p>
          <a:pPr rtl="0"/>
          <a:r>
            <a:rPr lang="ru-RU" dirty="0" smtClean="0"/>
            <a:t>Полтава</a:t>
          </a:r>
          <a:endParaRPr lang="ru-RU" dirty="0"/>
        </a:p>
      </dgm:t>
    </dgm:pt>
    <dgm:pt modelId="{5B6CBFEF-4988-48C9-B73F-7C605475F6A4}" type="parTrans" cxnId="{5AC091C7-FCA2-4505-9FCE-FBA1F635A830}">
      <dgm:prSet/>
      <dgm:spPr/>
      <dgm:t>
        <a:bodyPr/>
        <a:lstStyle/>
        <a:p>
          <a:endParaRPr lang="ru-RU"/>
        </a:p>
      </dgm:t>
    </dgm:pt>
    <dgm:pt modelId="{71496929-AB79-4212-AC46-52D1021A1ED3}" type="sibTrans" cxnId="{5AC091C7-FCA2-4505-9FCE-FBA1F635A830}">
      <dgm:prSet/>
      <dgm:spPr/>
      <dgm:t>
        <a:bodyPr/>
        <a:lstStyle/>
        <a:p>
          <a:endParaRPr lang="ru-RU"/>
        </a:p>
      </dgm:t>
    </dgm:pt>
    <dgm:pt modelId="{177FB93F-26AE-4972-9F71-3AB14D64C9E9}">
      <dgm:prSet/>
      <dgm:spPr/>
      <dgm:t>
        <a:bodyPr/>
        <a:lstStyle/>
        <a:p>
          <a:pPr rtl="0"/>
          <a:r>
            <a:rPr lang="ru-RU" dirty="0" smtClean="0"/>
            <a:t>Винница</a:t>
          </a:r>
          <a:endParaRPr lang="ru-RU" dirty="0"/>
        </a:p>
      </dgm:t>
    </dgm:pt>
    <dgm:pt modelId="{E1734656-7689-4185-B412-BC28EC81F3FF}" type="parTrans" cxnId="{6AEFD439-DEDD-4CDC-A974-E11EC39865D2}">
      <dgm:prSet/>
      <dgm:spPr/>
      <dgm:t>
        <a:bodyPr/>
        <a:lstStyle/>
        <a:p>
          <a:endParaRPr lang="ru-RU"/>
        </a:p>
      </dgm:t>
    </dgm:pt>
    <dgm:pt modelId="{746C931F-1696-40EF-A243-D3FFD2AA4A1C}" type="sibTrans" cxnId="{6AEFD439-DEDD-4CDC-A974-E11EC39865D2}">
      <dgm:prSet/>
      <dgm:spPr/>
      <dgm:t>
        <a:bodyPr/>
        <a:lstStyle/>
        <a:p>
          <a:endParaRPr lang="ru-RU"/>
        </a:p>
      </dgm:t>
    </dgm:pt>
    <dgm:pt modelId="{86A122EF-3691-4990-AB65-EBB86149ACF9}">
      <dgm:prSet/>
      <dgm:spPr/>
      <dgm:t>
        <a:bodyPr/>
        <a:lstStyle/>
        <a:p>
          <a:pPr rtl="0"/>
          <a:r>
            <a:rPr lang="ru-RU" dirty="0" smtClean="0"/>
            <a:t>Ровно</a:t>
          </a:r>
          <a:endParaRPr lang="ru-RU" dirty="0"/>
        </a:p>
      </dgm:t>
    </dgm:pt>
    <dgm:pt modelId="{AFCF077A-4634-42FB-B213-3407EED37270}" type="parTrans" cxnId="{F336E8C5-04AF-4428-A1F7-F8A5EDC47E9D}">
      <dgm:prSet/>
      <dgm:spPr/>
      <dgm:t>
        <a:bodyPr/>
        <a:lstStyle/>
        <a:p>
          <a:endParaRPr lang="ru-RU"/>
        </a:p>
      </dgm:t>
    </dgm:pt>
    <dgm:pt modelId="{44BDE0BA-8D3B-4275-9B12-796E9B2C1933}" type="sibTrans" cxnId="{F336E8C5-04AF-4428-A1F7-F8A5EDC47E9D}">
      <dgm:prSet/>
      <dgm:spPr/>
      <dgm:t>
        <a:bodyPr/>
        <a:lstStyle/>
        <a:p>
          <a:endParaRPr lang="ru-RU"/>
        </a:p>
      </dgm:t>
    </dgm:pt>
    <dgm:pt modelId="{A5239C0D-2996-4274-9261-17DE78301E64}">
      <dgm:prSet/>
      <dgm:spPr/>
      <dgm:t>
        <a:bodyPr/>
        <a:lstStyle/>
        <a:p>
          <a:pPr rtl="0"/>
          <a:r>
            <a:rPr lang="ru-RU" dirty="0" smtClean="0"/>
            <a:t>Харьков </a:t>
          </a:r>
          <a:endParaRPr lang="ru-RU" dirty="0"/>
        </a:p>
      </dgm:t>
    </dgm:pt>
    <dgm:pt modelId="{896D0360-B932-43BD-BC7C-90390B4F5CC1}" type="parTrans" cxnId="{34C54BC3-6A2E-435E-917A-5ECE2DCDA896}">
      <dgm:prSet/>
      <dgm:spPr/>
      <dgm:t>
        <a:bodyPr/>
        <a:lstStyle/>
        <a:p>
          <a:endParaRPr lang="ru-RU"/>
        </a:p>
      </dgm:t>
    </dgm:pt>
    <dgm:pt modelId="{865E4B4C-3020-429F-B70B-90719DDBD514}" type="sibTrans" cxnId="{34C54BC3-6A2E-435E-917A-5ECE2DCDA896}">
      <dgm:prSet/>
      <dgm:spPr/>
      <dgm:t>
        <a:bodyPr/>
        <a:lstStyle/>
        <a:p>
          <a:endParaRPr lang="ru-RU"/>
        </a:p>
      </dgm:t>
    </dgm:pt>
    <dgm:pt modelId="{3B24CBB3-FBBD-4314-A64F-45ECDABF608B}">
      <dgm:prSet/>
      <dgm:spPr/>
      <dgm:t>
        <a:bodyPr/>
        <a:lstStyle/>
        <a:p>
          <a:pPr rtl="0"/>
          <a:r>
            <a:rPr lang="ru-RU" dirty="0" smtClean="0"/>
            <a:t>Днепропетровск</a:t>
          </a:r>
          <a:endParaRPr lang="ru-RU" dirty="0"/>
        </a:p>
      </dgm:t>
    </dgm:pt>
    <dgm:pt modelId="{A2533296-EC09-41A1-A150-3FC4C2E6CA44}" type="parTrans" cxnId="{7C20E563-2E83-4B39-BB11-30ACA29C30DF}">
      <dgm:prSet/>
      <dgm:spPr/>
      <dgm:t>
        <a:bodyPr/>
        <a:lstStyle/>
        <a:p>
          <a:endParaRPr lang="ru-RU"/>
        </a:p>
      </dgm:t>
    </dgm:pt>
    <dgm:pt modelId="{DEAE2A14-EEE9-4BE1-8CA1-80C09530F1BA}" type="sibTrans" cxnId="{7C20E563-2E83-4B39-BB11-30ACA29C30DF}">
      <dgm:prSet/>
      <dgm:spPr/>
      <dgm:t>
        <a:bodyPr/>
        <a:lstStyle/>
        <a:p>
          <a:endParaRPr lang="ru-RU"/>
        </a:p>
      </dgm:t>
    </dgm:pt>
    <dgm:pt modelId="{53CEDE80-D159-48D0-83CB-B9A83BBB04F2}">
      <dgm:prSet/>
      <dgm:spPr/>
      <dgm:t>
        <a:bodyPr/>
        <a:lstStyle/>
        <a:p>
          <a:pPr rtl="0"/>
          <a:r>
            <a:rPr lang="ru-RU" dirty="0" smtClean="0"/>
            <a:t>Хмельницкий</a:t>
          </a:r>
          <a:endParaRPr lang="ru-RU" dirty="0"/>
        </a:p>
      </dgm:t>
    </dgm:pt>
    <dgm:pt modelId="{E2BB5E16-D104-41FB-88F9-B45EE18C4B68}" type="parTrans" cxnId="{900B724B-3629-4306-B3CF-4680A07CB6C5}">
      <dgm:prSet/>
      <dgm:spPr/>
      <dgm:t>
        <a:bodyPr/>
        <a:lstStyle/>
        <a:p>
          <a:endParaRPr lang="ru-RU"/>
        </a:p>
      </dgm:t>
    </dgm:pt>
    <dgm:pt modelId="{6022E150-92B1-4EF9-BF52-BF475ABE4802}" type="sibTrans" cxnId="{900B724B-3629-4306-B3CF-4680A07CB6C5}">
      <dgm:prSet/>
      <dgm:spPr/>
      <dgm:t>
        <a:bodyPr/>
        <a:lstStyle/>
        <a:p>
          <a:endParaRPr lang="ru-RU"/>
        </a:p>
      </dgm:t>
    </dgm:pt>
    <dgm:pt modelId="{9E703840-3C4E-48A1-92BD-7E700AF2183A}" type="pres">
      <dgm:prSet presAssocID="{2B915888-8314-4DC7-BA32-60BED14D5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4C5E4-845D-42CF-9ED7-F637F72933DB}" type="pres">
      <dgm:prSet presAssocID="{798EAAFA-74F3-425C-9571-35958C1332E3}" presName="linNode" presStyleCnt="0"/>
      <dgm:spPr/>
    </dgm:pt>
    <dgm:pt modelId="{436D5E97-06ED-4FA7-BC22-DA64C0376C7A}" type="pres">
      <dgm:prSet presAssocID="{798EAAFA-74F3-425C-9571-35958C1332E3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A3CA-30F1-46D6-AB14-E4E98EE9665D}" type="pres">
      <dgm:prSet presAssocID="{AE76B020-012F-4021-AFE5-92E3EEE2EB32}" presName="sp" presStyleCnt="0"/>
      <dgm:spPr/>
    </dgm:pt>
    <dgm:pt modelId="{759AC721-150A-4789-87E9-7F5F72288B77}" type="pres">
      <dgm:prSet presAssocID="{B63E339F-FB68-4AE4-952D-5B4F54DB6A36}" presName="linNode" presStyleCnt="0"/>
      <dgm:spPr/>
    </dgm:pt>
    <dgm:pt modelId="{0BF11D6F-4469-49A4-A654-03483B0BB109}" type="pres">
      <dgm:prSet presAssocID="{B63E339F-FB68-4AE4-952D-5B4F54DB6A3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0F71D-F637-45D3-B4BE-95CA2C91D086}" type="pres">
      <dgm:prSet presAssocID="{71496929-AB79-4212-AC46-52D1021A1ED3}" presName="sp" presStyleCnt="0"/>
      <dgm:spPr/>
    </dgm:pt>
    <dgm:pt modelId="{CF525BDA-6CB2-47BE-8E50-7C1C20099225}" type="pres">
      <dgm:prSet presAssocID="{177FB93F-26AE-4972-9F71-3AB14D64C9E9}" presName="linNode" presStyleCnt="0"/>
      <dgm:spPr/>
    </dgm:pt>
    <dgm:pt modelId="{80D3BE1F-D0D8-42FA-9F25-3025C67D4AB9}" type="pres">
      <dgm:prSet presAssocID="{177FB93F-26AE-4972-9F71-3AB14D64C9E9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05C88-155D-4301-B7F8-9FCBD9FCEE98}" type="pres">
      <dgm:prSet presAssocID="{746C931F-1696-40EF-A243-D3FFD2AA4A1C}" presName="sp" presStyleCnt="0"/>
      <dgm:spPr/>
    </dgm:pt>
    <dgm:pt modelId="{A45270DE-EF04-4568-905A-D911F9429431}" type="pres">
      <dgm:prSet presAssocID="{86A122EF-3691-4990-AB65-EBB86149ACF9}" presName="linNode" presStyleCnt="0"/>
      <dgm:spPr/>
    </dgm:pt>
    <dgm:pt modelId="{1BACBFC3-2923-44FA-9D85-8C8552DDF159}" type="pres">
      <dgm:prSet presAssocID="{86A122EF-3691-4990-AB65-EBB86149ACF9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2321A-8E47-47B6-B6D1-96D78A7CBEF8}" type="pres">
      <dgm:prSet presAssocID="{44BDE0BA-8D3B-4275-9B12-796E9B2C1933}" presName="sp" presStyleCnt="0"/>
      <dgm:spPr/>
    </dgm:pt>
    <dgm:pt modelId="{FA18BB1D-403A-433B-BD28-6948E831AB91}" type="pres">
      <dgm:prSet presAssocID="{A5239C0D-2996-4274-9261-17DE78301E64}" presName="linNode" presStyleCnt="0"/>
      <dgm:spPr/>
    </dgm:pt>
    <dgm:pt modelId="{A910660B-FE3F-4857-826A-0A87BB2EA3C7}" type="pres">
      <dgm:prSet presAssocID="{A5239C0D-2996-4274-9261-17DE78301E64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5D349-26FF-46DB-B200-B3BA37D66A05}" type="pres">
      <dgm:prSet presAssocID="{865E4B4C-3020-429F-B70B-90719DDBD514}" presName="sp" presStyleCnt="0"/>
      <dgm:spPr/>
    </dgm:pt>
    <dgm:pt modelId="{CA4DAD90-2D73-4184-9E7B-6902DCD52AF5}" type="pres">
      <dgm:prSet presAssocID="{3B24CBB3-FBBD-4314-A64F-45ECDABF608B}" presName="linNode" presStyleCnt="0"/>
      <dgm:spPr/>
    </dgm:pt>
    <dgm:pt modelId="{315C9A83-00AE-4BCC-99F5-7AE1014EF68A}" type="pres">
      <dgm:prSet presAssocID="{3B24CBB3-FBBD-4314-A64F-45ECDABF608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1CF4D-0BB2-44BD-8370-53E98D3AFA0E}" type="pres">
      <dgm:prSet presAssocID="{DEAE2A14-EEE9-4BE1-8CA1-80C09530F1BA}" presName="sp" presStyleCnt="0"/>
      <dgm:spPr/>
    </dgm:pt>
    <dgm:pt modelId="{9FDAB71E-5304-406C-A613-407C03DB9976}" type="pres">
      <dgm:prSet presAssocID="{53CEDE80-D159-48D0-83CB-B9A83BBB04F2}" presName="linNode" presStyleCnt="0"/>
      <dgm:spPr/>
    </dgm:pt>
    <dgm:pt modelId="{2DF65323-D195-4938-8BFD-67FC4531F5DE}" type="pres">
      <dgm:prSet presAssocID="{53CEDE80-D159-48D0-83CB-B9A83BBB04F2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091C7-FCA2-4505-9FCE-FBA1F635A830}" srcId="{2B915888-8314-4DC7-BA32-60BED14D50FC}" destId="{B63E339F-FB68-4AE4-952D-5B4F54DB6A36}" srcOrd="1" destOrd="0" parTransId="{5B6CBFEF-4988-48C9-B73F-7C605475F6A4}" sibTransId="{71496929-AB79-4212-AC46-52D1021A1ED3}"/>
    <dgm:cxn modelId="{7ACDD753-3094-43E2-9C74-8D009E052711}" type="presOf" srcId="{86A122EF-3691-4990-AB65-EBB86149ACF9}" destId="{1BACBFC3-2923-44FA-9D85-8C8552DDF159}" srcOrd="0" destOrd="0" presId="urn:microsoft.com/office/officeart/2005/8/layout/vList5"/>
    <dgm:cxn modelId="{1D0FED3F-05F5-489C-B634-BBE0713F9C56}" type="presOf" srcId="{A5239C0D-2996-4274-9261-17DE78301E64}" destId="{A910660B-FE3F-4857-826A-0A87BB2EA3C7}" srcOrd="0" destOrd="0" presId="urn:microsoft.com/office/officeart/2005/8/layout/vList5"/>
    <dgm:cxn modelId="{6D4217F5-9C19-49BD-BD9B-CBEA6CBCD699}" type="presOf" srcId="{53CEDE80-D159-48D0-83CB-B9A83BBB04F2}" destId="{2DF65323-D195-4938-8BFD-67FC4531F5DE}" srcOrd="0" destOrd="0" presId="urn:microsoft.com/office/officeart/2005/8/layout/vList5"/>
    <dgm:cxn modelId="{7C20E563-2E83-4B39-BB11-30ACA29C30DF}" srcId="{2B915888-8314-4DC7-BA32-60BED14D50FC}" destId="{3B24CBB3-FBBD-4314-A64F-45ECDABF608B}" srcOrd="5" destOrd="0" parTransId="{A2533296-EC09-41A1-A150-3FC4C2E6CA44}" sibTransId="{DEAE2A14-EEE9-4BE1-8CA1-80C09530F1BA}"/>
    <dgm:cxn modelId="{F336E8C5-04AF-4428-A1F7-F8A5EDC47E9D}" srcId="{2B915888-8314-4DC7-BA32-60BED14D50FC}" destId="{86A122EF-3691-4990-AB65-EBB86149ACF9}" srcOrd="3" destOrd="0" parTransId="{AFCF077A-4634-42FB-B213-3407EED37270}" sibTransId="{44BDE0BA-8D3B-4275-9B12-796E9B2C1933}"/>
    <dgm:cxn modelId="{47C0B897-AC6B-4298-AACE-16ABFA9800A3}" type="presOf" srcId="{177FB93F-26AE-4972-9F71-3AB14D64C9E9}" destId="{80D3BE1F-D0D8-42FA-9F25-3025C67D4AB9}" srcOrd="0" destOrd="0" presId="urn:microsoft.com/office/officeart/2005/8/layout/vList5"/>
    <dgm:cxn modelId="{4D492426-77AC-4E78-91C8-DF4BD2AB69FF}" srcId="{2B915888-8314-4DC7-BA32-60BED14D50FC}" destId="{798EAAFA-74F3-425C-9571-35958C1332E3}" srcOrd="0" destOrd="0" parTransId="{2424C914-18FD-447F-9DD9-7E5A6551709B}" sibTransId="{AE76B020-012F-4021-AFE5-92E3EEE2EB32}"/>
    <dgm:cxn modelId="{900B724B-3629-4306-B3CF-4680A07CB6C5}" srcId="{2B915888-8314-4DC7-BA32-60BED14D50FC}" destId="{53CEDE80-D159-48D0-83CB-B9A83BBB04F2}" srcOrd="6" destOrd="0" parTransId="{E2BB5E16-D104-41FB-88F9-B45EE18C4B68}" sibTransId="{6022E150-92B1-4EF9-BF52-BF475ABE4802}"/>
    <dgm:cxn modelId="{34C54BC3-6A2E-435E-917A-5ECE2DCDA896}" srcId="{2B915888-8314-4DC7-BA32-60BED14D50FC}" destId="{A5239C0D-2996-4274-9261-17DE78301E64}" srcOrd="4" destOrd="0" parTransId="{896D0360-B932-43BD-BC7C-90390B4F5CC1}" sibTransId="{865E4B4C-3020-429F-B70B-90719DDBD514}"/>
    <dgm:cxn modelId="{152FC1B6-0899-4B38-A2DD-33081DCD8D5B}" type="presOf" srcId="{B63E339F-FB68-4AE4-952D-5B4F54DB6A36}" destId="{0BF11D6F-4469-49A4-A654-03483B0BB109}" srcOrd="0" destOrd="0" presId="urn:microsoft.com/office/officeart/2005/8/layout/vList5"/>
    <dgm:cxn modelId="{48A49349-7AA3-4F89-B705-76C42DF9BFA0}" type="presOf" srcId="{3B24CBB3-FBBD-4314-A64F-45ECDABF608B}" destId="{315C9A83-00AE-4BCC-99F5-7AE1014EF68A}" srcOrd="0" destOrd="0" presId="urn:microsoft.com/office/officeart/2005/8/layout/vList5"/>
    <dgm:cxn modelId="{321933B1-ED86-40BE-B68F-1D4800F6675E}" type="presOf" srcId="{2B915888-8314-4DC7-BA32-60BED14D50FC}" destId="{9E703840-3C4E-48A1-92BD-7E700AF2183A}" srcOrd="0" destOrd="0" presId="urn:microsoft.com/office/officeart/2005/8/layout/vList5"/>
    <dgm:cxn modelId="{0D6662E3-50F5-4CB2-BDFD-BF23F74CF8BE}" type="presOf" srcId="{798EAAFA-74F3-425C-9571-35958C1332E3}" destId="{436D5E97-06ED-4FA7-BC22-DA64C0376C7A}" srcOrd="0" destOrd="0" presId="urn:microsoft.com/office/officeart/2005/8/layout/vList5"/>
    <dgm:cxn modelId="{6AEFD439-DEDD-4CDC-A974-E11EC39865D2}" srcId="{2B915888-8314-4DC7-BA32-60BED14D50FC}" destId="{177FB93F-26AE-4972-9F71-3AB14D64C9E9}" srcOrd="2" destOrd="0" parTransId="{E1734656-7689-4185-B412-BC28EC81F3FF}" sibTransId="{746C931F-1696-40EF-A243-D3FFD2AA4A1C}"/>
    <dgm:cxn modelId="{325EBA54-BAF4-4A0B-96EC-FF7E96A6B308}" type="presParOf" srcId="{9E703840-3C4E-48A1-92BD-7E700AF2183A}" destId="{1A44C5E4-845D-42CF-9ED7-F637F72933DB}" srcOrd="0" destOrd="0" presId="urn:microsoft.com/office/officeart/2005/8/layout/vList5"/>
    <dgm:cxn modelId="{303DB86A-3454-41CE-8748-8E4467CFBB53}" type="presParOf" srcId="{1A44C5E4-845D-42CF-9ED7-F637F72933DB}" destId="{436D5E97-06ED-4FA7-BC22-DA64C0376C7A}" srcOrd="0" destOrd="0" presId="urn:microsoft.com/office/officeart/2005/8/layout/vList5"/>
    <dgm:cxn modelId="{73A52833-1E35-4889-9655-9DC4EFF7434C}" type="presParOf" srcId="{9E703840-3C4E-48A1-92BD-7E700AF2183A}" destId="{127CA3CA-30F1-46D6-AB14-E4E98EE9665D}" srcOrd="1" destOrd="0" presId="urn:microsoft.com/office/officeart/2005/8/layout/vList5"/>
    <dgm:cxn modelId="{D6D38289-D160-41EB-B7FC-33B104BCA078}" type="presParOf" srcId="{9E703840-3C4E-48A1-92BD-7E700AF2183A}" destId="{759AC721-150A-4789-87E9-7F5F72288B77}" srcOrd="2" destOrd="0" presId="urn:microsoft.com/office/officeart/2005/8/layout/vList5"/>
    <dgm:cxn modelId="{9F08CBCA-A92F-4AF1-B11B-52EC784657C8}" type="presParOf" srcId="{759AC721-150A-4789-87E9-7F5F72288B77}" destId="{0BF11D6F-4469-49A4-A654-03483B0BB109}" srcOrd="0" destOrd="0" presId="urn:microsoft.com/office/officeart/2005/8/layout/vList5"/>
    <dgm:cxn modelId="{0F65FF27-581A-467B-BB52-22D69E608EC0}" type="presParOf" srcId="{9E703840-3C4E-48A1-92BD-7E700AF2183A}" destId="{46B0F71D-F637-45D3-B4BE-95CA2C91D086}" srcOrd="3" destOrd="0" presId="urn:microsoft.com/office/officeart/2005/8/layout/vList5"/>
    <dgm:cxn modelId="{E032D01F-4A51-4D06-8B78-0C449F23E7D8}" type="presParOf" srcId="{9E703840-3C4E-48A1-92BD-7E700AF2183A}" destId="{CF525BDA-6CB2-47BE-8E50-7C1C20099225}" srcOrd="4" destOrd="0" presId="urn:microsoft.com/office/officeart/2005/8/layout/vList5"/>
    <dgm:cxn modelId="{893B8248-0998-401C-81D4-851A334C1163}" type="presParOf" srcId="{CF525BDA-6CB2-47BE-8E50-7C1C20099225}" destId="{80D3BE1F-D0D8-42FA-9F25-3025C67D4AB9}" srcOrd="0" destOrd="0" presId="urn:microsoft.com/office/officeart/2005/8/layout/vList5"/>
    <dgm:cxn modelId="{799C455C-F2E2-4D18-B724-20E8219795F7}" type="presParOf" srcId="{9E703840-3C4E-48A1-92BD-7E700AF2183A}" destId="{32805C88-155D-4301-B7F8-9FCBD9FCEE98}" srcOrd="5" destOrd="0" presId="urn:microsoft.com/office/officeart/2005/8/layout/vList5"/>
    <dgm:cxn modelId="{EB93D58F-7ECD-4810-B83F-F5860DA699E8}" type="presParOf" srcId="{9E703840-3C4E-48A1-92BD-7E700AF2183A}" destId="{A45270DE-EF04-4568-905A-D911F9429431}" srcOrd="6" destOrd="0" presId="urn:microsoft.com/office/officeart/2005/8/layout/vList5"/>
    <dgm:cxn modelId="{905B495F-60F0-41ED-91B0-65E276DA3DD5}" type="presParOf" srcId="{A45270DE-EF04-4568-905A-D911F9429431}" destId="{1BACBFC3-2923-44FA-9D85-8C8552DDF159}" srcOrd="0" destOrd="0" presId="urn:microsoft.com/office/officeart/2005/8/layout/vList5"/>
    <dgm:cxn modelId="{8BC2DEE1-423D-47AE-8A32-149441CAB7D1}" type="presParOf" srcId="{9E703840-3C4E-48A1-92BD-7E700AF2183A}" destId="{1B52321A-8E47-47B6-B6D1-96D78A7CBEF8}" srcOrd="7" destOrd="0" presId="urn:microsoft.com/office/officeart/2005/8/layout/vList5"/>
    <dgm:cxn modelId="{33D3452A-2687-4574-832B-8FAAE07D4547}" type="presParOf" srcId="{9E703840-3C4E-48A1-92BD-7E700AF2183A}" destId="{FA18BB1D-403A-433B-BD28-6948E831AB91}" srcOrd="8" destOrd="0" presId="urn:microsoft.com/office/officeart/2005/8/layout/vList5"/>
    <dgm:cxn modelId="{1AB2D64B-8609-4424-A47B-0FF559105B60}" type="presParOf" srcId="{FA18BB1D-403A-433B-BD28-6948E831AB91}" destId="{A910660B-FE3F-4857-826A-0A87BB2EA3C7}" srcOrd="0" destOrd="0" presId="urn:microsoft.com/office/officeart/2005/8/layout/vList5"/>
    <dgm:cxn modelId="{2B82D46E-B14B-4DE3-8D98-9B031D178BF3}" type="presParOf" srcId="{9E703840-3C4E-48A1-92BD-7E700AF2183A}" destId="{B3D5D349-26FF-46DB-B200-B3BA37D66A05}" srcOrd="9" destOrd="0" presId="urn:microsoft.com/office/officeart/2005/8/layout/vList5"/>
    <dgm:cxn modelId="{137C04B1-3B61-44F0-B09E-6D9AFA0617A4}" type="presParOf" srcId="{9E703840-3C4E-48A1-92BD-7E700AF2183A}" destId="{CA4DAD90-2D73-4184-9E7B-6902DCD52AF5}" srcOrd="10" destOrd="0" presId="urn:microsoft.com/office/officeart/2005/8/layout/vList5"/>
    <dgm:cxn modelId="{E05DCF8A-624D-4A98-88AB-6BCFD5FC5FFA}" type="presParOf" srcId="{CA4DAD90-2D73-4184-9E7B-6902DCD52AF5}" destId="{315C9A83-00AE-4BCC-99F5-7AE1014EF68A}" srcOrd="0" destOrd="0" presId="urn:microsoft.com/office/officeart/2005/8/layout/vList5"/>
    <dgm:cxn modelId="{F3035262-9554-45D3-8496-10BD864601DA}" type="presParOf" srcId="{9E703840-3C4E-48A1-92BD-7E700AF2183A}" destId="{9B21CF4D-0BB2-44BD-8370-53E98D3AFA0E}" srcOrd="11" destOrd="0" presId="urn:microsoft.com/office/officeart/2005/8/layout/vList5"/>
    <dgm:cxn modelId="{1E644931-79F2-4F9B-98E2-D0F199C0DA4C}" type="presParOf" srcId="{9E703840-3C4E-48A1-92BD-7E700AF2183A}" destId="{9FDAB71E-5304-406C-A613-407C03DB9976}" srcOrd="12" destOrd="0" presId="urn:microsoft.com/office/officeart/2005/8/layout/vList5"/>
    <dgm:cxn modelId="{455273E1-7ACC-4587-A9AC-2FEF0D03EE6E}" type="presParOf" srcId="{9FDAB71E-5304-406C-A613-407C03DB9976}" destId="{2DF65323-D195-4938-8BFD-67FC4531F5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3AC8-A1E7-4A82-ACC5-05B11805AD6C}">
      <dsp:nvSpPr>
        <dsp:cNvPr id="0" name=""/>
        <dsp:cNvSpPr/>
      </dsp:nvSpPr>
      <dsp:spPr>
        <a:xfrm>
          <a:off x="2633471" y="1282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Симферополь</a:t>
          </a:r>
          <a:endParaRPr lang="ru-RU" sz="1500" kern="1200" dirty="0"/>
        </a:p>
      </dsp:txBody>
      <dsp:txXfrm>
        <a:off x="2657187" y="24998"/>
        <a:ext cx="2915224" cy="438398"/>
      </dsp:txXfrm>
    </dsp:sp>
    <dsp:sp modelId="{4E0491C4-1D0C-44E1-BF09-6AF46466A1CF}">
      <dsp:nvSpPr>
        <dsp:cNvPr id="0" name=""/>
        <dsp:cNvSpPr/>
      </dsp:nvSpPr>
      <dsp:spPr>
        <a:xfrm>
          <a:off x="2633471" y="511404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Днепропетровск </a:t>
          </a:r>
          <a:endParaRPr lang="ru-RU" sz="1500" kern="1200" dirty="0"/>
        </a:p>
      </dsp:txBody>
      <dsp:txXfrm>
        <a:off x="2657187" y="535120"/>
        <a:ext cx="2915224" cy="438398"/>
      </dsp:txXfrm>
    </dsp:sp>
    <dsp:sp modelId="{01F71823-3CDD-4EDC-9F91-70BE0A5F99D3}">
      <dsp:nvSpPr>
        <dsp:cNvPr id="0" name=""/>
        <dsp:cNvSpPr/>
      </dsp:nvSpPr>
      <dsp:spPr>
        <a:xfrm>
          <a:off x="2633471" y="1021526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Луганский Перинатальный центр</a:t>
          </a:r>
          <a:endParaRPr lang="ru-RU" sz="1500" kern="1200" dirty="0"/>
        </a:p>
      </dsp:txBody>
      <dsp:txXfrm>
        <a:off x="2657187" y="1045242"/>
        <a:ext cx="2915224" cy="438398"/>
      </dsp:txXfrm>
    </dsp:sp>
    <dsp:sp modelId="{612A6B9B-2325-4FD9-9E11-F80B3784E7B6}">
      <dsp:nvSpPr>
        <dsp:cNvPr id="0" name=""/>
        <dsp:cNvSpPr/>
      </dsp:nvSpPr>
      <dsp:spPr>
        <a:xfrm>
          <a:off x="2633471" y="1531648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Луганский городской род.дом№2</a:t>
          </a:r>
          <a:endParaRPr lang="ru-RU" sz="1500" kern="1200" dirty="0"/>
        </a:p>
      </dsp:txBody>
      <dsp:txXfrm>
        <a:off x="2657187" y="1555364"/>
        <a:ext cx="2915224" cy="438398"/>
      </dsp:txXfrm>
    </dsp:sp>
    <dsp:sp modelId="{0F308FA4-40FC-49BD-B47E-186A9B1DDCC4}">
      <dsp:nvSpPr>
        <dsp:cNvPr id="0" name=""/>
        <dsp:cNvSpPr/>
      </dsp:nvSpPr>
      <dsp:spPr>
        <a:xfrm>
          <a:off x="2633471" y="2041770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Харьков</a:t>
          </a:r>
          <a:endParaRPr lang="ru-RU" sz="1500" kern="1200" dirty="0"/>
        </a:p>
      </dsp:txBody>
      <dsp:txXfrm>
        <a:off x="2657187" y="2065486"/>
        <a:ext cx="2915224" cy="438398"/>
      </dsp:txXfrm>
    </dsp:sp>
    <dsp:sp modelId="{1197CB50-071A-4F10-BCE0-0A3A318232C4}">
      <dsp:nvSpPr>
        <dsp:cNvPr id="0" name=""/>
        <dsp:cNvSpPr/>
      </dsp:nvSpPr>
      <dsp:spPr>
        <a:xfrm>
          <a:off x="2633471" y="2551892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Винница</a:t>
          </a:r>
          <a:endParaRPr lang="ru-RU" sz="1500" kern="1200" dirty="0"/>
        </a:p>
      </dsp:txBody>
      <dsp:txXfrm>
        <a:off x="2657187" y="2575608"/>
        <a:ext cx="2915224" cy="438398"/>
      </dsp:txXfrm>
    </dsp:sp>
    <dsp:sp modelId="{ED89BE26-8F7D-498D-B4DC-8928431C3681}">
      <dsp:nvSpPr>
        <dsp:cNvPr id="0" name=""/>
        <dsp:cNvSpPr/>
      </dsp:nvSpPr>
      <dsp:spPr>
        <a:xfrm>
          <a:off x="2633471" y="3062014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Кировоград</a:t>
          </a:r>
          <a:endParaRPr lang="ru-RU" sz="1500" kern="1200" dirty="0"/>
        </a:p>
      </dsp:txBody>
      <dsp:txXfrm>
        <a:off x="2657187" y="3085730"/>
        <a:ext cx="2915224" cy="438398"/>
      </dsp:txXfrm>
    </dsp:sp>
    <dsp:sp modelId="{561191EF-E238-4B03-A52E-2B59838335CF}">
      <dsp:nvSpPr>
        <dsp:cNvPr id="0" name=""/>
        <dsp:cNvSpPr/>
      </dsp:nvSpPr>
      <dsp:spPr>
        <a:xfrm>
          <a:off x="2633471" y="3572135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Ровно </a:t>
          </a:r>
          <a:endParaRPr lang="ru-RU" sz="1500" kern="1200" dirty="0"/>
        </a:p>
      </dsp:txBody>
      <dsp:txXfrm>
        <a:off x="2657187" y="3595851"/>
        <a:ext cx="2915224" cy="438398"/>
      </dsp:txXfrm>
    </dsp:sp>
    <dsp:sp modelId="{F4B8A4D4-AB5E-4768-A72B-1396E0F085B0}">
      <dsp:nvSpPr>
        <dsp:cNvPr id="0" name=""/>
        <dsp:cNvSpPr/>
      </dsp:nvSpPr>
      <dsp:spPr>
        <a:xfrm>
          <a:off x="2633471" y="4082257"/>
          <a:ext cx="2962656" cy="48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Хмельницкий</a:t>
          </a:r>
          <a:endParaRPr lang="ru-RU" sz="1500" kern="1200" dirty="0"/>
        </a:p>
      </dsp:txBody>
      <dsp:txXfrm>
        <a:off x="2657187" y="4105973"/>
        <a:ext cx="2915224" cy="43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5E97-06ED-4FA7-BC22-DA64C0376C7A}">
      <dsp:nvSpPr>
        <dsp:cNvPr id="0" name=""/>
        <dsp:cNvSpPr/>
      </dsp:nvSpPr>
      <dsp:spPr>
        <a:xfrm>
          <a:off x="2633471" y="386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Киев</a:t>
          </a:r>
          <a:endParaRPr lang="ru-RU" sz="2700" kern="1200" dirty="0"/>
        </a:p>
      </dsp:txBody>
      <dsp:txXfrm>
        <a:off x="2663731" y="30646"/>
        <a:ext cx="2902136" cy="559368"/>
      </dsp:txXfrm>
    </dsp:sp>
    <dsp:sp modelId="{0BF11D6F-4469-49A4-A654-03483B0BB109}">
      <dsp:nvSpPr>
        <dsp:cNvPr id="0" name=""/>
        <dsp:cNvSpPr/>
      </dsp:nvSpPr>
      <dsp:spPr>
        <a:xfrm>
          <a:off x="2633471" y="651270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Полтава</a:t>
          </a:r>
          <a:endParaRPr lang="ru-RU" sz="2700" kern="1200" dirty="0"/>
        </a:p>
      </dsp:txBody>
      <dsp:txXfrm>
        <a:off x="2663731" y="681530"/>
        <a:ext cx="2902136" cy="559368"/>
      </dsp:txXfrm>
    </dsp:sp>
    <dsp:sp modelId="{80D3BE1F-D0D8-42FA-9F25-3025C67D4AB9}">
      <dsp:nvSpPr>
        <dsp:cNvPr id="0" name=""/>
        <dsp:cNvSpPr/>
      </dsp:nvSpPr>
      <dsp:spPr>
        <a:xfrm>
          <a:off x="2633471" y="1302153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Винница</a:t>
          </a:r>
          <a:endParaRPr lang="ru-RU" sz="2700" kern="1200" dirty="0"/>
        </a:p>
      </dsp:txBody>
      <dsp:txXfrm>
        <a:off x="2663731" y="1332413"/>
        <a:ext cx="2902136" cy="559368"/>
      </dsp:txXfrm>
    </dsp:sp>
    <dsp:sp modelId="{1BACBFC3-2923-44FA-9D85-8C8552DDF159}">
      <dsp:nvSpPr>
        <dsp:cNvPr id="0" name=""/>
        <dsp:cNvSpPr/>
      </dsp:nvSpPr>
      <dsp:spPr>
        <a:xfrm>
          <a:off x="2633471" y="1953037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Ровно</a:t>
          </a:r>
          <a:endParaRPr lang="ru-RU" sz="2700" kern="1200" dirty="0"/>
        </a:p>
      </dsp:txBody>
      <dsp:txXfrm>
        <a:off x="2663731" y="1983297"/>
        <a:ext cx="2902136" cy="559368"/>
      </dsp:txXfrm>
    </dsp:sp>
    <dsp:sp modelId="{A910660B-FE3F-4857-826A-0A87BB2EA3C7}">
      <dsp:nvSpPr>
        <dsp:cNvPr id="0" name=""/>
        <dsp:cNvSpPr/>
      </dsp:nvSpPr>
      <dsp:spPr>
        <a:xfrm>
          <a:off x="2633471" y="2603920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Харьков </a:t>
          </a:r>
          <a:endParaRPr lang="ru-RU" sz="2700" kern="1200" dirty="0"/>
        </a:p>
      </dsp:txBody>
      <dsp:txXfrm>
        <a:off x="2663731" y="2634180"/>
        <a:ext cx="2902136" cy="559368"/>
      </dsp:txXfrm>
    </dsp:sp>
    <dsp:sp modelId="{315C9A83-00AE-4BCC-99F5-7AE1014EF68A}">
      <dsp:nvSpPr>
        <dsp:cNvPr id="0" name=""/>
        <dsp:cNvSpPr/>
      </dsp:nvSpPr>
      <dsp:spPr>
        <a:xfrm>
          <a:off x="2633471" y="3254803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Днепропетровск</a:t>
          </a:r>
          <a:endParaRPr lang="ru-RU" sz="2700" kern="1200" dirty="0"/>
        </a:p>
      </dsp:txBody>
      <dsp:txXfrm>
        <a:off x="2663731" y="3285063"/>
        <a:ext cx="2902136" cy="559368"/>
      </dsp:txXfrm>
    </dsp:sp>
    <dsp:sp modelId="{2DF65323-D195-4938-8BFD-67FC4531F5DE}">
      <dsp:nvSpPr>
        <dsp:cNvPr id="0" name=""/>
        <dsp:cNvSpPr/>
      </dsp:nvSpPr>
      <dsp:spPr>
        <a:xfrm>
          <a:off x="2633471" y="3905687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Хмельницкий</a:t>
          </a:r>
          <a:endParaRPr lang="ru-RU" sz="2700" kern="1200" dirty="0"/>
        </a:p>
      </dsp:txBody>
      <dsp:txXfrm>
        <a:off x="2663731" y="3935947"/>
        <a:ext cx="2902136" cy="559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0.84215</cdr:x>
      <cdr:y>0.2621</cdr:y>
    </cdr:from>
    <cdr:to>
      <cdr:x>0.96927</cdr:x>
      <cdr:y>0.40496</cdr:y>
    </cdr:to>
    <cdr:cxnSp macro="">
      <cdr:nvCxnSpPr>
        <cdr:cNvPr id="3" name="Прямая со стрелкой 2"/>
        <cdr:cNvCxnSpPr/>
      </cdr:nvCxnSpPr>
      <cdr:spPr bwMode="auto">
        <a:xfrm xmlns:a="http://schemas.openxmlformats.org/drawingml/2006/main">
          <a:off x="6923314" y="1318343"/>
          <a:ext cx="1045048" cy="71858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B8FF"/>
        </a:solidFill>
        <a:ln xmlns:a="http://schemas.openxmlformats.org/drawingml/2006/main" w="63500" cap="flat" cmpd="sng" algn="ctr">
          <a:solidFill>
            <a:srgbClr val="FFFF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9E87-AD37-4E28-8C03-D764C85E1725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9AE8C-3DFB-4923-9CDD-5D3E7FFBA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Portugal  - mentioned in PERISTAT review but no specific publications available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7868" indent="-27994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333483-9347-3F4D-B0B0-DAD9F80530C1}" type="slidenum">
              <a:rPr lang="en-GB" b="0"/>
              <a:pPr eaLnBrk="1" hangingPunct="1"/>
              <a:t>3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75499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</a:t>
            </a:r>
            <a:r>
              <a:rPr lang="ru-RU" baseline="0" dirty="0" smtClean="0"/>
              <a:t> работы аудита критических случаев связанна с выходом приказа Министра в декабре 2008г. В приказе отражены инструкции и правила проведения аудита.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6AA-340E-4A0E-897C-011290C0D1E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1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начальном этапе были отобраны шесть родовспомогательных организаций в трех регионах страны, которые</a:t>
            </a:r>
            <a:r>
              <a:rPr lang="ru-RU" baseline="0" dirty="0" smtClean="0"/>
              <a:t> были дополнены в 2011-2012 годах пятью учреждениями в Карагандинской, </a:t>
            </a:r>
            <a:r>
              <a:rPr lang="ru-RU" baseline="0" dirty="0" err="1" smtClean="0"/>
              <a:t>Жамбылской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Мангистауской</a:t>
            </a:r>
            <a:r>
              <a:rPr lang="ru-RU" baseline="0" dirty="0" smtClean="0"/>
              <a:t> областях. На данном этапе 11 родовспомогательных организаций, представлены в основном организациями 3 уровня (9 из 11) с количеством родов в диапазоне от 6000 до 9000 в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6AA-340E-4A0E-897C-011290C0D1E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50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Акушерские кровотечения и эклампсия были определены как случаи подлежащие аудиту. В каждой </a:t>
            </a:r>
            <a:r>
              <a:rPr lang="ru-RU" dirty="0" err="1" smtClean="0"/>
              <a:t>пилотной</a:t>
            </a:r>
            <a:r>
              <a:rPr lang="ru-RU" dirty="0" smtClean="0"/>
              <a:t> организации были разработаны</a:t>
            </a:r>
            <a:r>
              <a:rPr lang="ru-RU" baseline="0" dirty="0" smtClean="0"/>
              <a:t> конкретные определения критического кровотечения, такие например, как «критическое кровотечение». При этом критерии критического случая были разными. Количество критических случаев, регистрируемых в каждом из </a:t>
            </a:r>
            <a:r>
              <a:rPr lang="ru-RU" baseline="0" dirty="0" err="1" smtClean="0"/>
              <a:t>пилотных</a:t>
            </a:r>
            <a:r>
              <a:rPr lang="ru-RU" baseline="0" dirty="0" smtClean="0"/>
              <a:t> организаций было от 20 до 70 случаев в год. На раннем этапе накопления опыта, команды пытались охватить все имеющиеся критические случаи. Данный подход привел к перегрузке работы и было </a:t>
            </a:r>
            <a:r>
              <a:rPr lang="ru-RU" baseline="0" dirty="0" err="1" smtClean="0"/>
              <a:t>нерациональнымю</a:t>
            </a:r>
            <a:r>
              <a:rPr lang="ru-RU" baseline="0" dirty="0" smtClean="0"/>
              <a:t> соответственно было принято решение проводить аудит не реже 1 раза в месяц. Таким образом количество заседаний было разным, в среднем не более 10 раза в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6AA-340E-4A0E-897C-011290C0D1E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1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Акушерские кровотечения и эклампсия были определены как случаи подлежащие аудиту. В каждой </a:t>
            </a:r>
            <a:r>
              <a:rPr lang="ru-RU" dirty="0" err="1" smtClean="0"/>
              <a:t>пилотной</a:t>
            </a:r>
            <a:r>
              <a:rPr lang="ru-RU" dirty="0" smtClean="0"/>
              <a:t> организации были разработаны</a:t>
            </a:r>
            <a:r>
              <a:rPr lang="ru-RU" baseline="0" dirty="0" smtClean="0"/>
              <a:t> конкретные определения критического кровотечения, такие например, как «критическое кровотечение». При этом критерии критического случая были разными. Количество критических случаев, регистрируемых в каждом из </a:t>
            </a:r>
            <a:r>
              <a:rPr lang="ru-RU" baseline="0" dirty="0" err="1" smtClean="0"/>
              <a:t>пилотных</a:t>
            </a:r>
            <a:r>
              <a:rPr lang="ru-RU" baseline="0" dirty="0" smtClean="0"/>
              <a:t> организаций было от 20 до 70 случаев в год. На раннем этапе накопления опыта, команды пытались охватить все имеющиеся критические случаи. Данный подход привел к перегрузке работы и было </a:t>
            </a:r>
            <a:r>
              <a:rPr lang="ru-RU" baseline="0" dirty="0" err="1" smtClean="0"/>
              <a:t>нерациональнымю</a:t>
            </a:r>
            <a:r>
              <a:rPr lang="ru-RU" baseline="0" dirty="0" smtClean="0"/>
              <a:t> соответственно было принято решение проводить аудит не реже 1 раза в месяц. Таким образом количество заседаний было разным, в среднем не более 10 раза в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6AA-340E-4A0E-897C-011290C0D1E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4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C29F-8147-40F2-9C41-160A0FB31A6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6AA-340E-4A0E-897C-011290C0D1E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Энмт</a:t>
            </a:r>
            <a:r>
              <a:rPr lang="ru-RU" dirty="0" smtClean="0"/>
              <a:t> – экстремально низкая</a:t>
            </a:r>
            <a:r>
              <a:rPr lang="ru-RU" baseline="0" dirty="0" smtClean="0"/>
              <a:t> масса тела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0E44-84B1-4937-A366-1B8F41067FA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5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7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7868" indent="-27994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22374C-31FE-4747-8177-9F5C977566E2}" type="slidenum">
              <a:rPr lang="en-GB" b="0"/>
              <a:pPr eaLnBrk="1" hangingPunct="1"/>
              <a:t>5</a:t>
            </a:fld>
            <a:endParaRPr lang="en-GB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/>
              <a:t>with participants of top level official from the Ministries of Health (MoH) of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3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5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3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6100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4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C92C7F3-A94A-7742-A2EF-F2836ACED40D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3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5298" indent="-282807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1227" indent="-22624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3718" indent="-22624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6209" indent="-22624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911577-028D-A548-9A5B-F5B0901A4F52}" type="slidenum">
              <a:rPr lang="ru-RU"/>
              <a:pPr eaLnBrk="1" hangingPunct="1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8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Внедрение аудита критических случаев акушерских осложнений был начат в Казахстане при поддержке ЕРБВОЗ и ЮНФПА в 2009г, которому</a:t>
            </a:r>
            <a:r>
              <a:rPr lang="ru-RU" baseline="0" dirty="0" smtClean="0"/>
              <a:t> предшествовала большая подготовительная техническая работа.</a:t>
            </a:r>
          </a:p>
          <a:p>
            <a:r>
              <a:rPr lang="ru-RU" dirty="0" smtClean="0"/>
              <a:t>Одним из важных компонентов успешного внедрения аудита в Казахстане была техническая помощь </a:t>
            </a:r>
            <a:r>
              <a:rPr lang="ru-RU" dirty="0" err="1" smtClean="0"/>
              <a:t>пилотным</a:t>
            </a:r>
            <a:r>
              <a:rPr lang="ru-RU" dirty="0" smtClean="0"/>
              <a:t> учреждениям, оказанная на начальном этапе командой консультантов ежегодно в 2010, 2011г.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6AA-340E-4A0E-897C-011290C0D1E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5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1A76ED-48F6-4A1B-9055-6A5D8CE338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5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32"/>
            <a:ext cx="10961280" cy="11377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8641" y="1604329"/>
            <a:ext cx="10961280" cy="451919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 января 2014 год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519E-B917-44FB-94BA-5B299DD01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0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4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6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9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6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66B4-DF5F-498F-A385-C94025751DE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C0FD-BE89-4987-B2FA-37C9C40F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Microsoft_Excel_97-2003_Worksheet1.xls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4.xls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внедрения Аудита критических случаев в </a:t>
            </a:r>
            <a:r>
              <a:rPr lang="ru-RU" smtClean="0"/>
              <a:t>Европейском регионе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(Кыргызстан, Узбекистан, Молдова, Украина, Таджикистан, Казахстан)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96481" y="207383"/>
            <a:ext cx="7807680" cy="181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532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sz="2500" b="1" dirty="0" smtClean="0">
                <a:solidFill>
                  <a:srgbClr val="800000"/>
                </a:solidFill>
                <a:cs typeface="Arial Unicode MS" charset="0"/>
              </a:rPr>
              <a:t>Второй </a:t>
            </a:r>
            <a:r>
              <a:rPr lang="ru-RU" sz="2500" b="1" dirty="0" err="1" smtClean="0">
                <a:solidFill>
                  <a:srgbClr val="800000"/>
                </a:solidFill>
                <a:cs typeface="Arial Unicode MS" charset="0"/>
              </a:rPr>
              <a:t>межстрановой</a:t>
            </a:r>
            <a:r>
              <a:rPr lang="ru-RU" sz="2500" b="1" dirty="0" smtClean="0">
                <a:solidFill>
                  <a:srgbClr val="800000"/>
                </a:solidFill>
                <a:cs typeface="Arial Unicode MS" charset="0"/>
              </a:rPr>
              <a:t> обзор.</a:t>
            </a:r>
          </a:p>
          <a:p>
            <a:pPr algn="ctr" eaLnBrk="1">
              <a:buClrTx/>
              <a:buFontTx/>
              <a:buNone/>
            </a:pPr>
            <a:r>
              <a:rPr lang="ru-RU" sz="2500" b="1" dirty="0" smtClean="0">
                <a:solidFill>
                  <a:srgbClr val="800000"/>
                </a:solidFill>
                <a:cs typeface="Arial Unicode MS" charset="0"/>
              </a:rPr>
              <a:t>Влияние </a:t>
            </a:r>
            <a:r>
              <a:rPr lang="ru-RU" sz="2500" b="1" dirty="0">
                <a:solidFill>
                  <a:srgbClr val="800000"/>
                </a:solidFill>
                <a:cs typeface="Arial Unicode MS" charset="0"/>
              </a:rPr>
              <a:t>внедрения подхода </a:t>
            </a:r>
            <a:r>
              <a:rPr lang="it-IT" sz="2500" b="1" dirty="0">
                <a:solidFill>
                  <a:srgbClr val="800000"/>
                </a:solidFill>
                <a:cs typeface="Arial Unicode MS" charset="0"/>
              </a:rPr>
              <a:t>“</a:t>
            </a:r>
            <a:r>
              <a:rPr lang="ru-RU" sz="2500" b="1" dirty="0">
                <a:solidFill>
                  <a:srgbClr val="800000"/>
                </a:solidFill>
                <a:cs typeface="Arial Unicode MS" charset="0"/>
              </a:rPr>
              <a:t>Что кроется за цифрами</a:t>
            </a:r>
            <a:r>
              <a:rPr lang="it-IT" sz="2500" b="1" dirty="0">
                <a:solidFill>
                  <a:srgbClr val="800000"/>
                </a:solidFill>
                <a:cs typeface="Arial Unicode MS" charset="0"/>
              </a:rPr>
              <a:t>” </a:t>
            </a:r>
            <a:r>
              <a:rPr lang="ru-RU" sz="2500" b="1" dirty="0">
                <a:solidFill>
                  <a:srgbClr val="800000"/>
                </a:solidFill>
                <a:cs typeface="Arial Unicode MS" charset="0"/>
              </a:rPr>
              <a:t>на улучшения в сфере материнского и перинатального здравоохранения</a:t>
            </a:r>
            <a:r>
              <a:rPr lang="it-IT" sz="2500" b="1" dirty="0">
                <a:solidFill>
                  <a:srgbClr val="800000"/>
                </a:solidFill>
                <a:cs typeface="Arial Unicode MS" charset="0"/>
              </a:rPr>
              <a:t/>
            </a:r>
            <a:br>
              <a:rPr lang="it-IT" sz="2500" b="1" dirty="0">
                <a:solidFill>
                  <a:srgbClr val="800000"/>
                </a:solidFill>
                <a:cs typeface="Arial Unicode MS" charset="0"/>
              </a:rPr>
            </a:br>
            <a:r>
              <a:rPr lang="ru-RU" sz="2200" b="1" dirty="0">
                <a:solidFill>
                  <a:srgbClr val="800000"/>
                </a:solidFill>
                <a:cs typeface="Arial Unicode MS" charset="0"/>
              </a:rPr>
              <a:t>Бишкек</a:t>
            </a:r>
            <a:r>
              <a:rPr lang="it-IT" sz="2200" b="1" dirty="0">
                <a:solidFill>
                  <a:srgbClr val="800000"/>
                </a:solidFill>
                <a:cs typeface="Arial Unicode MS" charset="0"/>
              </a:rPr>
              <a:t>, </a:t>
            </a:r>
            <a:r>
              <a:rPr lang="ru-RU" sz="2200" b="1" dirty="0">
                <a:solidFill>
                  <a:srgbClr val="800000"/>
                </a:solidFill>
                <a:cs typeface="Arial Unicode MS" charset="0"/>
              </a:rPr>
              <a:t>Кыргызстан, </a:t>
            </a:r>
            <a:r>
              <a:rPr lang="it-IT" sz="2200" b="1" dirty="0">
                <a:solidFill>
                  <a:srgbClr val="800000"/>
                </a:solidFill>
                <a:cs typeface="Arial Unicode MS" charset="0"/>
              </a:rPr>
              <a:t> 29-30 </a:t>
            </a:r>
            <a:r>
              <a:rPr lang="ru-RU" sz="2200" b="1" dirty="0">
                <a:solidFill>
                  <a:srgbClr val="800000"/>
                </a:solidFill>
                <a:cs typeface="Arial Unicode MS" charset="0"/>
              </a:rPr>
              <a:t>апреля, </a:t>
            </a:r>
            <a:r>
              <a:rPr lang="it-IT" sz="2200" b="1" dirty="0">
                <a:solidFill>
                  <a:srgbClr val="800000"/>
                </a:solidFill>
                <a:cs typeface="Arial Unicode MS" charset="0"/>
              </a:rPr>
              <a:t>2014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96481" y="1729622"/>
            <a:ext cx="7807680" cy="467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 anchor="ctr"/>
          <a:lstStyle>
            <a:lvl1pPr marL="215900" indent="-20955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endParaRPr lang="it-IT" sz="2200" dirty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страны</a:t>
            </a:r>
            <a:r>
              <a:rPr lang="it-IT" sz="2200" b="1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:</a:t>
            </a: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 smtClean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Азербайджан </a:t>
            </a:r>
            <a:endParaRPr lang="it-IT" sz="2200" dirty="0">
              <a:solidFill>
                <a:schemeClr val="accent2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 smtClean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Казахстан </a:t>
            </a:r>
            <a:endParaRPr lang="it-IT" sz="2200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Управляемая ООН провинция Косово</a:t>
            </a:r>
            <a:endParaRPr lang="it-IT" sz="2200" dirty="0">
              <a:solidFill>
                <a:schemeClr val="accent2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 smtClean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Кыргызстан </a:t>
            </a:r>
            <a:endParaRPr lang="it-IT" sz="2200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Латвия</a:t>
            </a:r>
            <a:endParaRPr lang="it-IT" sz="2200" dirty="0">
              <a:solidFill>
                <a:schemeClr val="accent2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Республика Молдова</a:t>
            </a:r>
            <a:endParaRPr lang="it-IT" sz="2200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Российская Федерация</a:t>
            </a:r>
            <a:endParaRPr lang="it-IT" sz="2200" dirty="0">
              <a:solidFill>
                <a:schemeClr val="accent2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Таджикистан</a:t>
            </a:r>
            <a:endParaRPr lang="it-IT" sz="2200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Туркменистан</a:t>
            </a:r>
            <a:endParaRPr lang="it-IT" sz="2200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 smtClean="0">
                <a:solidFill>
                  <a:srgbClr val="00B050"/>
                </a:solidFill>
                <a:latin typeface="Times New Roman" charset="0"/>
                <a:cs typeface="Arial Unicode MS" charset="0"/>
              </a:rPr>
              <a:t>Украина </a:t>
            </a:r>
            <a:endParaRPr lang="it-IT" sz="2200" dirty="0">
              <a:solidFill>
                <a:srgbClr val="00B05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Font typeface="Wingdings" charset="0"/>
              <a:buChar char=""/>
            </a:pPr>
            <a:r>
              <a:rPr lang="ru-RU" sz="2200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Узбекистан</a:t>
            </a:r>
            <a:endParaRPr lang="it-IT" sz="2200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it-IT" sz="2200" b="1" dirty="0">
              <a:solidFill>
                <a:srgbClr val="002060"/>
              </a:solidFill>
              <a:latin typeface="Times New Roman" charset="0"/>
              <a:cs typeface="Arial Unicode MS" charset="0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Партнеры</a:t>
            </a:r>
            <a:r>
              <a:rPr lang="it-IT" sz="2200" b="1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: </a:t>
            </a:r>
            <a:r>
              <a:rPr lang="it-IT" sz="2200" dirty="0">
                <a:solidFill>
                  <a:srgbClr val="002060"/>
                </a:solidFill>
                <a:latin typeface="Times New Roman" charset="0"/>
                <a:cs typeface="Arial Unicode MS" charset="0"/>
              </a:rPr>
              <a:t>UNFPA, UNICEF, USAID, GIZ</a:t>
            </a:r>
          </a:p>
        </p:txBody>
      </p:sp>
    </p:spTree>
    <p:extLst>
      <p:ext uri="{BB962C8B-B14F-4D97-AF65-F5344CB8AC3E}">
        <p14:creationId xmlns:p14="http://schemas.microsoft.com/office/powerpoint/2010/main" val="41061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IMG_1181"/>
          <p:cNvPicPr>
            <a:picLocks noGrp="1" noChangeAspect="1"/>
          </p:cNvPicPr>
          <p:nvPr isPhoto="1"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422" y="365125"/>
            <a:ext cx="4244454" cy="3182891"/>
          </a:xfrm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20" y="3005328"/>
            <a:ext cx="41878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44501"/>
            <a:ext cx="37973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9BB9882-811B-5648-9B0D-D15C31AD1609}" type="slidenum">
              <a:rPr lang="fr-FR" sz="1200">
                <a:solidFill>
                  <a:srgbClr val="898989"/>
                </a:solidFill>
              </a:rPr>
              <a:pPr eaLnBrk="1" hangingPunct="1"/>
              <a:t>12</a:t>
            </a:fld>
            <a:endParaRPr lang="fr-FR" sz="1200">
              <a:solidFill>
                <a:srgbClr val="898989"/>
              </a:solidFill>
            </a:endParaRPr>
          </a:p>
        </p:txBody>
      </p:sp>
      <p:pic>
        <p:nvPicPr>
          <p:cNvPr id="17410" name="Picture 2" descr="KR-OBL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1785938"/>
            <a:ext cx="7783513" cy="43926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16"/>
          <p:cNvSpPr>
            <a:spLocks noChangeArrowheads="1"/>
          </p:cNvSpPr>
          <p:nvPr/>
        </p:nvSpPr>
        <p:spPr bwMode="auto">
          <a:xfrm>
            <a:off x="8458200" y="563880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8904288" y="5589589"/>
            <a:ext cx="990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55F97"/>
                </a:solidFill>
                <a:latin typeface="Times New Roman" charset="0"/>
                <a:cs typeface="Times New Roman" charset="0"/>
              </a:rPr>
              <a:t>ЭПУ</a:t>
            </a:r>
            <a:endParaRPr lang="ru-RU" sz="2400" dirty="0">
              <a:solidFill>
                <a:srgbClr val="055F97"/>
              </a:solidFill>
              <a:latin typeface="Times New Roman" charset="0"/>
            </a:endParaRPr>
          </a:p>
        </p:txBody>
      </p:sp>
      <p:sp>
        <p:nvSpPr>
          <p:cNvPr id="17413" name="Line 22"/>
          <p:cNvSpPr>
            <a:spLocks noChangeShapeType="1"/>
          </p:cNvSpPr>
          <p:nvPr/>
        </p:nvSpPr>
        <p:spPr bwMode="auto">
          <a:xfrm>
            <a:off x="5486400" y="50292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23"/>
          <p:cNvSpPr>
            <a:spLocks noChangeShapeType="1"/>
          </p:cNvSpPr>
          <p:nvPr/>
        </p:nvSpPr>
        <p:spPr bwMode="auto">
          <a:xfrm>
            <a:off x="6096000" y="2514600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24"/>
          <p:cNvSpPr>
            <a:spLocks noChangeShapeType="1"/>
          </p:cNvSpPr>
          <p:nvPr/>
        </p:nvSpPr>
        <p:spPr bwMode="auto">
          <a:xfrm flipV="1">
            <a:off x="5715000" y="28194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25"/>
          <p:cNvSpPr>
            <a:spLocks noChangeShapeType="1"/>
          </p:cNvSpPr>
          <p:nvPr/>
        </p:nvSpPr>
        <p:spPr bwMode="auto">
          <a:xfrm>
            <a:off x="6629400" y="25146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27"/>
          <p:cNvSpPr>
            <a:spLocks noChangeShapeType="1"/>
          </p:cNvSpPr>
          <p:nvPr/>
        </p:nvSpPr>
        <p:spPr bwMode="auto">
          <a:xfrm>
            <a:off x="5486400" y="44196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8763000" y="28956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31"/>
          <p:cNvSpPr>
            <a:spLocks noChangeShapeType="1"/>
          </p:cNvSpPr>
          <p:nvPr/>
        </p:nvSpPr>
        <p:spPr bwMode="auto">
          <a:xfrm>
            <a:off x="4800600" y="36576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32"/>
          <p:cNvSpPr>
            <a:spLocks noChangeShapeType="1"/>
          </p:cNvSpPr>
          <p:nvPr/>
        </p:nvSpPr>
        <p:spPr bwMode="auto">
          <a:xfrm>
            <a:off x="4800600" y="49530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33"/>
          <p:cNvSpPr>
            <a:spLocks noChangeShapeType="1"/>
          </p:cNvSpPr>
          <p:nvPr/>
        </p:nvSpPr>
        <p:spPr bwMode="auto">
          <a:xfrm>
            <a:off x="8382000" y="30480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Rectangle 35"/>
          <p:cNvSpPr>
            <a:spLocks noChangeArrowheads="1"/>
          </p:cNvSpPr>
          <p:nvPr/>
        </p:nvSpPr>
        <p:spPr bwMode="auto">
          <a:xfrm>
            <a:off x="8382000" y="3048000"/>
            <a:ext cx="228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37"/>
          <p:cNvSpPr>
            <a:spLocks noChangeArrowheads="1"/>
          </p:cNvSpPr>
          <p:nvPr/>
        </p:nvSpPr>
        <p:spPr bwMode="auto">
          <a:xfrm>
            <a:off x="6096000" y="266700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38"/>
          <p:cNvSpPr>
            <a:spLocks noChangeArrowheads="1"/>
          </p:cNvSpPr>
          <p:nvPr/>
        </p:nvSpPr>
        <p:spPr bwMode="auto">
          <a:xfrm>
            <a:off x="5638800" y="251460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39"/>
          <p:cNvSpPr>
            <a:spLocks noChangeShapeType="1"/>
          </p:cNvSpPr>
          <p:nvPr/>
        </p:nvSpPr>
        <p:spPr bwMode="auto">
          <a:xfrm>
            <a:off x="5638800" y="25146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Rectangle 40"/>
          <p:cNvSpPr>
            <a:spLocks noChangeArrowheads="1"/>
          </p:cNvSpPr>
          <p:nvPr/>
        </p:nvSpPr>
        <p:spPr bwMode="auto">
          <a:xfrm>
            <a:off x="1752600" y="304801"/>
            <a:ext cx="8458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chemeClr val="accent2"/>
                </a:solidFill>
                <a:latin typeface="Arial" charset="0"/>
              </a:rPr>
              <a:t>Кыргызстан</a:t>
            </a:r>
            <a:r>
              <a:rPr lang="en-US" sz="2500" b="1" dirty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ru-RU" sz="2500" b="1" dirty="0">
                <a:solidFill>
                  <a:schemeClr val="accent2"/>
                </a:solidFill>
                <a:latin typeface="Arial" charset="0"/>
              </a:rPr>
              <a:t>В</a:t>
            </a:r>
            <a:r>
              <a:rPr lang="ru-RU" sz="2500" b="1" dirty="0">
                <a:solidFill>
                  <a:schemeClr val="accent2"/>
                </a:solidFill>
                <a:latin typeface="Arial" charset="0"/>
                <a:cs typeface="Times New Roman" charset="0"/>
              </a:rPr>
              <a:t>недрение эффективных</a:t>
            </a:r>
            <a:r>
              <a:rPr lang="en-US" sz="2500" b="1" dirty="0">
                <a:solidFill>
                  <a:schemeClr val="accent2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Arial" charset="0"/>
                <a:cs typeface="Times New Roman" charset="0"/>
              </a:rPr>
              <a:t>технологий и научных достижений в практику здравоохранения</a:t>
            </a:r>
            <a:r>
              <a:rPr lang="ru-RU" sz="2500" b="1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17428" name="Rectangle 41"/>
          <p:cNvSpPr>
            <a:spLocks noChangeArrowheads="1"/>
          </p:cNvSpPr>
          <p:nvPr/>
        </p:nvSpPr>
        <p:spPr bwMode="auto">
          <a:xfrm>
            <a:off x="8688388" y="2837960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Rectangle 42"/>
          <p:cNvSpPr>
            <a:spLocks noChangeArrowheads="1"/>
          </p:cNvSpPr>
          <p:nvPr/>
        </p:nvSpPr>
        <p:spPr bwMode="auto">
          <a:xfrm>
            <a:off x="4338638" y="2737636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43"/>
          <p:cNvSpPr>
            <a:spLocks noChangeArrowheads="1"/>
          </p:cNvSpPr>
          <p:nvPr/>
        </p:nvSpPr>
        <p:spPr bwMode="auto">
          <a:xfrm>
            <a:off x="5010150" y="5076825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Rectangle 44"/>
          <p:cNvSpPr>
            <a:spLocks noChangeArrowheads="1"/>
          </p:cNvSpPr>
          <p:nvPr/>
        </p:nvSpPr>
        <p:spPr bwMode="auto">
          <a:xfrm>
            <a:off x="6942946" y="3933825"/>
            <a:ext cx="228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45"/>
          <p:cNvSpPr>
            <a:spLocks noChangeShapeType="1"/>
          </p:cNvSpPr>
          <p:nvPr/>
        </p:nvSpPr>
        <p:spPr bwMode="auto">
          <a:xfrm>
            <a:off x="5016500" y="5084763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46"/>
          <p:cNvSpPr>
            <a:spLocks noChangeShapeType="1"/>
          </p:cNvSpPr>
          <p:nvPr/>
        </p:nvSpPr>
        <p:spPr bwMode="auto">
          <a:xfrm>
            <a:off x="6972300" y="3914926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47"/>
          <p:cNvSpPr>
            <a:spLocks noChangeShapeType="1"/>
          </p:cNvSpPr>
          <p:nvPr/>
        </p:nvSpPr>
        <p:spPr bwMode="auto">
          <a:xfrm>
            <a:off x="8472488" y="3573463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48"/>
          <p:cNvSpPr>
            <a:spLocks noChangeShapeType="1"/>
          </p:cNvSpPr>
          <p:nvPr/>
        </p:nvSpPr>
        <p:spPr bwMode="auto">
          <a:xfrm>
            <a:off x="4224338" y="2636838"/>
            <a:ext cx="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6" name="Group 50"/>
          <p:cNvGrpSpPr>
            <a:grpSpLocks/>
          </p:cNvGrpSpPr>
          <p:nvPr/>
        </p:nvGrpSpPr>
        <p:grpSpPr bwMode="auto">
          <a:xfrm>
            <a:off x="3648075" y="5300663"/>
            <a:ext cx="228600" cy="609600"/>
            <a:chOff x="1383" y="3203"/>
            <a:chExt cx="144" cy="384"/>
          </a:xfrm>
        </p:grpSpPr>
        <p:sp>
          <p:nvSpPr>
            <p:cNvPr id="17473" name="Rectangle 51"/>
            <p:cNvSpPr>
              <a:spLocks noChangeArrowheads="1"/>
            </p:cNvSpPr>
            <p:nvPr/>
          </p:nvSpPr>
          <p:spPr bwMode="auto">
            <a:xfrm>
              <a:off x="1383" y="3249"/>
              <a:ext cx="14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Line 52"/>
            <p:cNvSpPr>
              <a:spLocks noChangeShapeType="1"/>
            </p:cNvSpPr>
            <p:nvPr/>
          </p:nvSpPr>
          <p:spPr bwMode="auto">
            <a:xfrm>
              <a:off x="1383" y="3203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7" name="Group 68"/>
          <p:cNvGrpSpPr>
            <a:grpSpLocks/>
          </p:cNvGrpSpPr>
          <p:nvPr/>
        </p:nvGrpSpPr>
        <p:grpSpPr bwMode="auto">
          <a:xfrm>
            <a:off x="6024563" y="2071688"/>
            <a:ext cx="228600" cy="381000"/>
            <a:chOff x="3606" y="3385"/>
            <a:chExt cx="144" cy="240"/>
          </a:xfrm>
        </p:grpSpPr>
        <p:sp>
          <p:nvSpPr>
            <p:cNvPr id="17471" name="Line 69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Rectangle 70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8" name="Rectangle 71"/>
          <p:cNvSpPr>
            <a:spLocks noChangeArrowheads="1"/>
          </p:cNvSpPr>
          <p:nvPr/>
        </p:nvSpPr>
        <p:spPr bwMode="auto">
          <a:xfrm>
            <a:off x="8459788" y="5940425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Text Box 72"/>
          <p:cNvSpPr txBox="1">
            <a:spLocks noChangeArrowheads="1"/>
          </p:cNvSpPr>
          <p:nvPr/>
        </p:nvSpPr>
        <p:spPr bwMode="auto">
          <a:xfrm>
            <a:off x="8904289" y="5805489"/>
            <a:ext cx="1366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rgbClr val="055F97"/>
                </a:solidFill>
                <a:latin typeface="Times New Roman" charset="0"/>
              </a:rPr>
              <a:t>ИКС</a:t>
            </a:r>
          </a:p>
        </p:txBody>
      </p:sp>
      <p:grpSp>
        <p:nvGrpSpPr>
          <p:cNvPr id="17440" name="Group 73"/>
          <p:cNvGrpSpPr>
            <a:grpSpLocks/>
          </p:cNvGrpSpPr>
          <p:nvPr/>
        </p:nvGrpSpPr>
        <p:grpSpPr bwMode="auto">
          <a:xfrm>
            <a:off x="7391400" y="2708275"/>
            <a:ext cx="228600" cy="381000"/>
            <a:chOff x="3606" y="3385"/>
            <a:chExt cx="144" cy="240"/>
          </a:xfrm>
        </p:grpSpPr>
        <p:sp>
          <p:nvSpPr>
            <p:cNvPr id="17469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41" name="Rectangle 87"/>
          <p:cNvSpPr>
            <a:spLocks noChangeArrowheads="1"/>
          </p:cNvSpPr>
          <p:nvPr/>
        </p:nvSpPr>
        <p:spPr bwMode="auto">
          <a:xfrm>
            <a:off x="7751763" y="4221163"/>
            <a:ext cx="2286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2" name="Group 73"/>
          <p:cNvGrpSpPr>
            <a:grpSpLocks/>
          </p:cNvGrpSpPr>
          <p:nvPr/>
        </p:nvGrpSpPr>
        <p:grpSpPr bwMode="auto">
          <a:xfrm>
            <a:off x="7453313" y="2714625"/>
            <a:ext cx="228600" cy="381000"/>
            <a:chOff x="3606" y="3385"/>
            <a:chExt cx="144" cy="240"/>
          </a:xfrm>
        </p:grpSpPr>
        <p:sp>
          <p:nvSpPr>
            <p:cNvPr id="17467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3" name="Group 73"/>
          <p:cNvGrpSpPr>
            <a:grpSpLocks/>
          </p:cNvGrpSpPr>
          <p:nvPr/>
        </p:nvGrpSpPr>
        <p:grpSpPr bwMode="auto">
          <a:xfrm>
            <a:off x="8882063" y="2571750"/>
            <a:ext cx="228600" cy="381000"/>
            <a:chOff x="3606" y="3385"/>
            <a:chExt cx="144" cy="240"/>
          </a:xfrm>
        </p:grpSpPr>
        <p:sp>
          <p:nvSpPr>
            <p:cNvPr id="17465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4" name="Group 68"/>
          <p:cNvGrpSpPr>
            <a:grpSpLocks/>
          </p:cNvGrpSpPr>
          <p:nvPr/>
        </p:nvGrpSpPr>
        <p:grpSpPr bwMode="auto">
          <a:xfrm>
            <a:off x="5667376" y="1714500"/>
            <a:ext cx="428625" cy="509588"/>
            <a:chOff x="3336" y="3385"/>
            <a:chExt cx="270" cy="321"/>
          </a:xfrm>
        </p:grpSpPr>
        <p:sp>
          <p:nvSpPr>
            <p:cNvPr id="17463" name="Line 69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Rectangle 70"/>
            <p:cNvSpPr>
              <a:spLocks noChangeArrowheads="1"/>
            </p:cNvSpPr>
            <p:nvPr/>
          </p:nvSpPr>
          <p:spPr bwMode="auto">
            <a:xfrm>
              <a:off x="3336" y="3655"/>
              <a:ext cx="144" cy="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5" name="Group 73"/>
          <p:cNvGrpSpPr>
            <a:grpSpLocks/>
          </p:cNvGrpSpPr>
          <p:nvPr/>
        </p:nvGrpSpPr>
        <p:grpSpPr bwMode="auto">
          <a:xfrm>
            <a:off x="4667250" y="2571750"/>
            <a:ext cx="228600" cy="381000"/>
            <a:chOff x="3606" y="3385"/>
            <a:chExt cx="144" cy="240"/>
          </a:xfrm>
        </p:grpSpPr>
        <p:sp>
          <p:nvSpPr>
            <p:cNvPr id="17461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6" name="Group 73"/>
          <p:cNvGrpSpPr>
            <a:grpSpLocks/>
          </p:cNvGrpSpPr>
          <p:nvPr/>
        </p:nvGrpSpPr>
        <p:grpSpPr bwMode="auto">
          <a:xfrm>
            <a:off x="5953125" y="4000500"/>
            <a:ext cx="228600" cy="381000"/>
            <a:chOff x="3606" y="3385"/>
            <a:chExt cx="144" cy="240"/>
          </a:xfrm>
        </p:grpSpPr>
        <p:sp>
          <p:nvSpPr>
            <p:cNvPr id="17459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7" name="Group 73"/>
          <p:cNvGrpSpPr>
            <a:grpSpLocks/>
          </p:cNvGrpSpPr>
          <p:nvPr/>
        </p:nvGrpSpPr>
        <p:grpSpPr bwMode="auto">
          <a:xfrm>
            <a:off x="5238750" y="4786313"/>
            <a:ext cx="228600" cy="381000"/>
            <a:chOff x="3606" y="3385"/>
            <a:chExt cx="144" cy="240"/>
          </a:xfrm>
        </p:grpSpPr>
        <p:sp>
          <p:nvSpPr>
            <p:cNvPr id="17457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8" name="Group 73"/>
          <p:cNvGrpSpPr>
            <a:grpSpLocks/>
          </p:cNvGrpSpPr>
          <p:nvPr/>
        </p:nvGrpSpPr>
        <p:grpSpPr bwMode="auto">
          <a:xfrm>
            <a:off x="5453063" y="3857625"/>
            <a:ext cx="228600" cy="381000"/>
            <a:chOff x="3606" y="3385"/>
            <a:chExt cx="144" cy="240"/>
          </a:xfrm>
        </p:grpSpPr>
        <p:sp>
          <p:nvSpPr>
            <p:cNvPr id="17455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9" name="Group 73"/>
          <p:cNvGrpSpPr>
            <a:grpSpLocks/>
          </p:cNvGrpSpPr>
          <p:nvPr/>
        </p:nvGrpSpPr>
        <p:grpSpPr bwMode="auto">
          <a:xfrm>
            <a:off x="6453188" y="2000250"/>
            <a:ext cx="228600" cy="381000"/>
            <a:chOff x="3606" y="3385"/>
            <a:chExt cx="144" cy="240"/>
          </a:xfrm>
        </p:grpSpPr>
        <p:sp>
          <p:nvSpPr>
            <p:cNvPr id="17453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50" name="Group 73"/>
          <p:cNvGrpSpPr>
            <a:grpSpLocks/>
          </p:cNvGrpSpPr>
          <p:nvPr/>
        </p:nvGrpSpPr>
        <p:grpSpPr bwMode="auto">
          <a:xfrm>
            <a:off x="6881813" y="2143125"/>
            <a:ext cx="228600" cy="381000"/>
            <a:chOff x="3606" y="3385"/>
            <a:chExt cx="144" cy="240"/>
          </a:xfrm>
        </p:grpSpPr>
        <p:sp>
          <p:nvSpPr>
            <p:cNvPr id="17451" name="Line 74"/>
            <p:cNvSpPr>
              <a:spLocks noChangeShapeType="1"/>
            </p:cNvSpPr>
            <p:nvPr/>
          </p:nvSpPr>
          <p:spPr bwMode="auto">
            <a:xfrm>
              <a:off x="3606" y="3385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Rectangle 75"/>
            <p:cNvSpPr>
              <a:spLocks noChangeArrowheads="1"/>
            </p:cNvSpPr>
            <p:nvPr/>
          </p:nvSpPr>
          <p:spPr bwMode="auto">
            <a:xfrm>
              <a:off x="3606" y="3385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2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Calibri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Calibri" charset="0"/>
              </a:rPr>
              <a:t>Askerov</a:t>
            </a:r>
            <a:r>
              <a:rPr lang="en-US" sz="3200" dirty="0">
                <a:solidFill>
                  <a:srgbClr val="0000FF"/>
                </a:solidFill>
                <a:latin typeface="Calibri" charset="0"/>
              </a:rPr>
              <a:t>: </a:t>
            </a:r>
            <a:r>
              <a:rPr lang="ru-RU" sz="3200" dirty="0">
                <a:solidFill>
                  <a:srgbClr val="0000FF"/>
                </a:solidFill>
                <a:latin typeface="Calibri" charset="0"/>
              </a:rPr>
              <a:t>ИКС – разработано руководство по ИКС</a:t>
            </a:r>
            <a:br>
              <a:rPr lang="ru-RU" sz="3200" dirty="0">
                <a:solidFill>
                  <a:srgbClr val="0000FF"/>
                </a:solidFill>
                <a:latin typeface="Calibri" charset="0"/>
              </a:rPr>
            </a:br>
            <a:r>
              <a:rPr lang="ru-RU" sz="3200" dirty="0">
                <a:solidFill>
                  <a:srgbClr val="0000FF"/>
                </a:solidFill>
                <a:latin typeface="Calibri" charset="0"/>
              </a:rPr>
              <a:t>- обучен персонал 4 пилотных учреждений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500188"/>
            <a:ext cx="9144000" cy="5072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00" dirty="0">
                <a:latin typeface="Calibri" charset="0"/>
              </a:rPr>
              <a:t>Позитив - инструменты для проведения ИКС   командами используются, их руководство активно участвует и поддерживает  ИКС, источником информации стало не только мед. документы, но и анкета пациента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Calibri" charset="0"/>
              </a:rPr>
              <a:t>качественные изменения  в клиниках -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улучшены местные стандарты</a:t>
            </a:r>
            <a:r>
              <a:rPr lang="ru-RU" sz="2600" dirty="0">
                <a:latin typeface="Calibri" charset="0"/>
              </a:rPr>
              <a:t> по НАП, появились в достаточном объеме первичные аптечки, пересмотрено </a:t>
            </a:r>
            <a:r>
              <a:rPr lang="ru-RU" sz="2600" b="1" dirty="0">
                <a:solidFill>
                  <a:srgbClr val="984807"/>
                </a:solidFill>
                <a:latin typeface="Calibri" charset="0"/>
              </a:rPr>
              <a:t>штатное расписание </a:t>
            </a:r>
            <a:r>
              <a:rPr lang="ru-RU" sz="2600" dirty="0">
                <a:latin typeface="Calibri" charset="0"/>
              </a:rPr>
              <a:t>вспомогательных служб, руководство больше стало закупать </a:t>
            </a:r>
            <a:r>
              <a:rPr lang="ru-RU" sz="2600" b="1" dirty="0">
                <a:solidFill>
                  <a:srgbClr val="984807"/>
                </a:solidFill>
                <a:latin typeface="Calibri" charset="0"/>
              </a:rPr>
              <a:t>жизненно важные средства</a:t>
            </a:r>
            <a:r>
              <a:rPr lang="ru-RU" sz="2600" dirty="0">
                <a:latin typeface="Calibri" charset="0"/>
              </a:rPr>
              <a:t>, там где не было созданы банки крови, повысилась роль акушерки.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Calibri" charset="0"/>
              </a:rPr>
              <a:t>Ориентационные семинары для других родильные  домах–  4 областные  и </a:t>
            </a:r>
            <a:r>
              <a:rPr lang="en-US" sz="2600" dirty="0">
                <a:latin typeface="Calibri" charset="0"/>
              </a:rPr>
              <a:t>3</a:t>
            </a:r>
            <a:r>
              <a:rPr lang="ru-RU" sz="2600" dirty="0">
                <a:latin typeface="Calibri" charset="0"/>
              </a:rPr>
              <a:t> районные родильные  дома.</a:t>
            </a:r>
          </a:p>
          <a:p>
            <a:pPr marL="0" indent="0">
              <a:buNone/>
            </a:pPr>
            <a:endParaRPr lang="ru-RU" sz="27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700" dirty="0">
              <a:latin typeface="Calibri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9239250" y="550068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81200" y="292101"/>
            <a:ext cx="8229600" cy="4937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  <a:latin typeface="Calibri" charset="0"/>
              </a:rPr>
              <a:t>A. </a:t>
            </a:r>
            <a:r>
              <a:rPr lang="en-US" sz="3600" dirty="0" err="1">
                <a:solidFill>
                  <a:srgbClr val="0000FF"/>
                </a:solidFill>
                <a:latin typeface="Calibri" charset="0"/>
              </a:rPr>
              <a:t>Askerov</a:t>
            </a:r>
            <a:r>
              <a:rPr lang="en-US" sz="3600" dirty="0">
                <a:solidFill>
                  <a:srgbClr val="0000FF"/>
                </a:solidFill>
                <a:latin typeface="Calibri" charset="0"/>
              </a:rPr>
              <a:t>: </a:t>
            </a:r>
            <a:r>
              <a:rPr lang="ru-RU" sz="3600" dirty="0">
                <a:solidFill>
                  <a:srgbClr val="0000FF"/>
                </a:solidFill>
                <a:latin typeface="Calibri" charset="0"/>
              </a:rPr>
              <a:t>Трудности по ИКС: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809750" y="785813"/>
            <a:ext cx="8572500" cy="5715000"/>
          </a:xfrm>
        </p:spPr>
        <p:txBody>
          <a:bodyPr/>
          <a:lstStyle/>
          <a:p>
            <a:pPr eaLnBrk="1" hangingPunct="1"/>
            <a:r>
              <a:rPr lang="ru-RU" sz="2400" dirty="0">
                <a:latin typeface="Calibri" charset="0"/>
              </a:rPr>
              <a:t>Руководство только показывает интерес, но не предпринимает действия или сопротивляется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Заседания ведутся нерегулярно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Не во всех случаях проводиться опрос женщин\родственников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Продолжают разборы по традиционной методике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Тенденция к укрыванию, страх наказания у персонала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В большинстве случаев анализ причин проведен неверным способом, и формирование рекомендаций было затруднительным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Не все рекомендации согласуются с выявленной в ходе анализа основной  причиной</a:t>
            </a:r>
          </a:p>
          <a:p>
            <a:pPr eaLnBrk="1" hangingPunct="1"/>
            <a:r>
              <a:rPr lang="ru-RU" sz="2400" dirty="0">
                <a:latin typeface="Calibri" charset="0"/>
              </a:rPr>
              <a:t>Отсутствие помощи кураторов-консультантов</a:t>
            </a:r>
          </a:p>
          <a:p>
            <a:pPr eaLnBrk="1" hangingPunct="1"/>
            <a:endParaRPr lang="ru-RU" dirty="0">
              <a:latin typeface="Calibri" charset="0"/>
            </a:endParaRPr>
          </a:p>
        </p:txBody>
      </p:sp>
      <p:sp>
        <p:nvSpPr>
          <p:cNvPr id="4" name="Молния 3"/>
          <p:cNvSpPr/>
          <p:nvPr/>
        </p:nvSpPr>
        <p:spPr>
          <a:xfrm>
            <a:off x="9310688" y="5643563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>
                <a:latin typeface="Calibri" charset="0"/>
              </a:rPr>
              <a:t>Аудит критических ситуаций в акушерской практике в родовспомогательных </a:t>
            </a:r>
            <a:r>
              <a:rPr lang="ru-RU" sz="4000" dirty="0" smtClean="0">
                <a:latin typeface="Calibri" charset="0"/>
              </a:rPr>
              <a:t>учреждениях Узбекистана</a:t>
            </a:r>
            <a:r>
              <a:rPr lang="ru-RU" sz="4000" dirty="0">
                <a:latin typeface="Calibri" charset="0"/>
              </a:rPr>
              <a:t/>
            </a:r>
            <a:br>
              <a:rPr lang="ru-RU" sz="4000" dirty="0">
                <a:latin typeface="Calibri" charset="0"/>
              </a:rPr>
            </a:br>
            <a:r>
              <a:rPr lang="ru-RU" sz="4000" dirty="0">
                <a:latin typeface="Calibri" charset="0"/>
              </a:rPr>
              <a:t/>
            </a:r>
            <a:br>
              <a:rPr lang="ru-RU" sz="4000" dirty="0">
                <a:latin typeface="Calibri" charset="0"/>
              </a:rPr>
            </a:br>
            <a:endParaRPr lang="ru-RU" sz="4000" dirty="0">
              <a:latin typeface="Calibri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4357689"/>
            <a:ext cx="6400800" cy="1571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dirty="0" err="1">
                <a:solidFill>
                  <a:srgbClr val="0000FF"/>
                </a:solidFill>
                <a:latin typeface="Calibri" charset="0"/>
              </a:rPr>
              <a:t>Бабажанова</a:t>
            </a:r>
            <a:r>
              <a:rPr lang="ru-RU" sz="3000" dirty="0">
                <a:solidFill>
                  <a:srgbClr val="0000FF"/>
                </a:solidFill>
                <a:latin typeface="Calibri" charset="0"/>
              </a:rPr>
              <a:t> Ш.Д.</a:t>
            </a:r>
          </a:p>
        </p:txBody>
      </p:sp>
    </p:spTree>
    <p:extLst>
      <p:ext uri="{BB962C8B-B14F-4D97-AF65-F5344CB8AC3E}">
        <p14:creationId xmlns:p14="http://schemas.microsoft.com/office/powerpoint/2010/main" val="4341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981200" y="285750"/>
            <a:ext cx="8686800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00FF"/>
                </a:solidFill>
                <a:latin typeface="Calibri" charset="0"/>
              </a:rPr>
              <a:t>Бабажанова</a:t>
            </a:r>
            <a:r>
              <a:rPr lang="ru-RU" dirty="0">
                <a:solidFill>
                  <a:srgbClr val="0000FF"/>
                </a:solidFill>
                <a:latin typeface="Calibri" charset="0"/>
              </a:rPr>
              <a:t> Ш.Д.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ru-RU" dirty="0">
                <a:latin typeface="Calibri" charset="0"/>
              </a:rPr>
              <a:t>Аудит критических ситуаций в </a:t>
            </a:r>
            <a:r>
              <a:rPr lang="ru-RU" dirty="0" smtClean="0">
                <a:latin typeface="Calibri" charset="0"/>
              </a:rPr>
              <a:t>Узбекистане. Положительные результаты.</a:t>
            </a:r>
            <a:endParaRPr lang="ru-RU" dirty="0">
              <a:solidFill>
                <a:srgbClr val="0000FF"/>
              </a:solidFill>
              <a:latin typeface="Calibri" charset="0"/>
            </a:endParaRPr>
          </a:p>
          <a:p>
            <a:pPr marL="0" indent="0">
              <a:buNone/>
            </a:pPr>
            <a:endParaRPr lang="en-US" sz="2500" dirty="0">
              <a:latin typeface="Calibri" charset="0"/>
            </a:endParaRPr>
          </a:p>
          <a:p>
            <a:pPr eaLnBrk="1" hangingPunct="1"/>
            <a:r>
              <a:rPr lang="ru-RU" sz="2500" dirty="0" smtClean="0">
                <a:latin typeface="Calibri" charset="0"/>
              </a:rPr>
              <a:t>Аудит критических ситуаций был </a:t>
            </a:r>
            <a:r>
              <a:rPr lang="ru-RU" sz="2500" dirty="0">
                <a:latin typeface="Calibri" charset="0"/>
              </a:rPr>
              <a:t>начат в 2007 году в 4 пилотных учреждениях. Он продолжается и сейчас успешно проводится в 9 учреждениях</a:t>
            </a:r>
          </a:p>
          <a:p>
            <a:pPr eaLnBrk="1" hangingPunct="1"/>
            <a:r>
              <a:rPr lang="ru-RU" sz="2500" dirty="0">
                <a:latin typeface="Calibri" charset="0"/>
              </a:rPr>
              <a:t>Учреждения, где проводится аудит КС, лучше подготовлены к оказанию неотложной акушерской помощи</a:t>
            </a:r>
          </a:p>
          <a:p>
            <a:pPr eaLnBrk="1" hangingPunct="1"/>
            <a:r>
              <a:rPr lang="ru-RU" sz="2500" dirty="0">
                <a:latin typeface="Calibri" charset="0"/>
              </a:rPr>
              <a:t>В этих учреждениях лучше  работает </a:t>
            </a:r>
            <a:r>
              <a:rPr lang="ru-RU" sz="2500" dirty="0" err="1">
                <a:latin typeface="Calibri" charset="0"/>
              </a:rPr>
              <a:t>мультидисциплинарная</a:t>
            </a:r>
            <a:r>
              <a:rPr lang="ru-RU" sz="2500" dirty="0">
                <a:latin typeface="Calibri" charset="0"/>
              </a:rPr>
              <a:t> команда</a:t>
            </a:r>
          </a:p>
          <a:p>
            <a:pPr eaLnBrk="1" hangingPunct="1"/>
            <a:r>
              <a:rPr lang="ru-RU" sz="2500" dirty="0">
                <a:latin typeface="Calibri" charset="0"/>
              </a:rPr>
              <a:t>ЭПУ внедряется успешно, об этом свидетельствует внешняя оценка, проведенная национальными специалистами и  международными экспертами  ВОЗ по  Инструментам оценки</a:t>
            </a:r>
          </a:p>
        </p:txBody>
      </p:sp>
    </p:spTree>
    <p:extLst>
      <p:ext uri="{BB962C8B-B14F-4D97-AF65-F5344CB8AC3E}">
        <p14:creationId xmlns:p14="http://schemas.microsoft.com/office/powerpoint/2010/main" val="37716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57188"/>
            <a:ext cx="7614138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00FF"/>
                </a:solidFill>
                <a:latin typeface="Calibri" charset="0"/>
              </a:rPr>
              <a:t>Бабажанова</a:t>
            </a:r>
            <a:r>
              <a:rPr lang="ru-RU" dirty="0">
                <a:solidFill>
                  <a:srgbClr val="0000FF"/>
                </a:solidFill>
                <a:latin typeface="Calibri" charset="0"/>
              </a:rPr>
              <a:t> Ш.Д.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ru-RU" dirty="0" smtClean="0">
                <a:latin typeface="Calibri" charset="0"/>
              </a:rPr>
              <a:t>Проблемы </a:t>
            </a:r>
            <a:r>
              <a:rPr lang="ru-RU" dirty="0">
                <a:latin typeface="Calibri" charset="0"/>
              </a:rPr>
              <a:t>при внедрении</a:t>
            </a:r>
            <a:r>
              <a:rPr lang="ru-RU" dirty="0" smtClean="0">
                <a:latin typeface="Calibri" charset="0"/>
              </a:rPr>
              <a:t>:</a:t>
            </a:r>
            <a:endParaRPr lang="en-US" dirty="0" smtClean="0">
              <a:latin typeface="Calibri" charset="0"/>
            </a:endParaRPr>
          </a:p>
          <a:p>
            <a:pPr marL="0" indent="0">
              <a:buNone/>
            </a:pPr>
            <a:endParaRPr lang="ru-RU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Calibri" charset="0"/>
              </a:rPr>
              <a:t>В начале внедрения </a:t>
            </a:r>
            <a:r>
              <a:rPr lang="ru-RU" sz="2400" dirty="0" err="1">
                <a:latin typeface="Calibri" charset="0"/>
              </a:rPr>
              <a:t>вовлекаемость</a:t>
            </a:r>
            <a:r>
              <a:rPr lang="ru-RU" sz="2400" dirty="0">
                <a:latin typeface="Calibri" charset="0"/>
              </a:rPr>
              <a:t> акушерок в обсуждение случая была недостаточной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Calibri" charset="0"/>
              </a:rPr>
              <a:t>Интервьюеры затруднялись в выявлении дополнительных деталей случая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Calibri" charset="0"/>
              </a:rPr>
              <a:t>Методология проведения заседаний не всегда четко соблюдалась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Calibri" charset="0"/>
              </a:rPr>
              <a:t>Рекомендации были не эффективными</a:t>
            </a:r>
          </a:p>
          <a:p>
            <a:pPr eaLnBrk="1" hangingPunct="1">
              <a:lnSpc>
                <a:spcPct val="90000"/>
              </a:lnSpc>
            </a:pPr>
            <a:endParaRPr lang="ru-RU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charset="0"/>
              </a:rPr>
              <a:t>Украина</a:t>
            </a:r>
            <a:r>
              <a:rPr lang="en-US" dirty="0" smtClean="0">
                <a:latin typeface="Arial" charset="0"/>
              </a:rPr>
              <a:t>: </a:t>
            </a:r>
            <a:r>
              <a:rPr lang="uk-UA" dirty="0" smtClean="0">
                <a:latin typeface="Arial" charset="0"/>
              </a:rPr>
              <a:t>Анализ критических случаев</a:t>
            </a:r>
            <a:endParaRPr lang="ru-RU" dirty="0">
              <a:latin typeface="Arial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 smtClean="0">
                <a:latin typeface="Arial" charset="0"/>
              </a:rPr>
              <a:t>Этап</a:t>
            </a:r>
            <a:r>
              <a:rPr lang="uk-UA" dirty="0" smtClean="0">
                <a:latin typeface="Arial" charset="0"/>
              </a:rPr>
              <a:t> 1</a:t>
            </a:r>
            <a:r>
              <a:rPr lang="en-US" dirty="0" smtClean="0">
                <a:latin typeface="Arial" charset="0"/>
              </a:rPr>
              <a:t>:</a:t>
            </a:r>
            <a:r>
              <a:rPr lang="uk-UA" dirty="0" smtClean="0">
                <a:latin typeface="Arial" charset="0"/>
              </a:rPr>
              <a:t> 2012-2013 гг</a:t>
            </a:r>
            <a:endParaRPr lang="uk-UA" dirty="0">
              <a:latin typeface="Arial" charset="0"/>
            </a:endParaRPr>
          </a:p>
          <a:p>
            <a:pPr marL="971550" lvl="1" indent="-514350">
              <a:buFontTx/>
              <a:buAutoNum type="arabicPeriod"/>
            </a:pPr>
            <a:r>
              <a:rPr lang="uk-UA" dirty="0">
                <a:latin typeface="Arial" charset="0"/>
              </a:rPr>
              <a:t>Житомирський перинатальний центр</a:t>
            </a:r>
          </a:p>
          <a:p>
            <a:pPr marL="971550" lvl="1" indent="-514350">
              <a:buFontTx/>
              <a:buAutoNum type="arabicPeriod"/>
            </a:pPr>
            <a:r>
              <a:rPr lang="uk-UA" dirty="0" smtClean="0">
                <a:latin typeface="Arial" charset="0"/>
              </a:rPr>
              <a:t>Киевський </a:t>
            </a:r>
            <a:r>
              <a:rPr lang="uk-UA" dirty="0">
                <a:latin typeface="Arial" charset="0"/>
              </a:rPr>
              <a:t>перинатальний центр</a:t>
            </a:r>
            <a:endParaRPr lang="ru-RU" dirty="0">
              <a:latin typeface="Arial" charset="0"/>
            </a:endParaRPr>
          </a:p>
          <a:p>
            <a:pPr marL="971550" lvl="1" indent="-514350">
              <a:buFontTx/>
              <a:buAutoNum type="arabicPeriod"/>
            </a:pPr>
            <a:r>
              <a:rPr lang="ru-RU" dirty="0" smtClean="0">
                <a:latin typeface="Arial" charset="0"/>
              </a:rPr>
              <a:t>Луганский родильный дом №</a:t>
            </a:r>
            <a:r>
              <a:rPr lang="ru-RU" dirty="0">
                <a:latin typeface="Arial" charset="0"/>
              </a:rPr>
              <a:t>2</a:t>
            </a:r>
          </a:p>
          <a:p>
            <a:pPr marL="971550" lvl="1" indent="-514350">
              <a:buFontTx/>
              <a:buAutoNum type="arabicPeriod"/>
            </a:pPr>
            <a:r>
              <a:rPr lang="ru-RU" dirty="0" smtClean="0">
                <a:latin typeface="Arial" charset="0"/>
              </a:rPr>
              <a:t>Львовский областной перинатальный </a:t>
            </a:r>
            <a:r>
              <a:rPr lang="ru-RU" dirty="0">
                <a:latin typeface="Arial" charset="0"/>
              </a:rPr>
              <a:t>центр</a:t>
            </a:r>
          </a:p>
          <a:p>
            <a:pPr marL="971550" lvl="1" indent="-514350"/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74825" y="404813"/>
            <a:ext cx="8713788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charset="0"/>
              </a:rPr>
              <a:t>Украина</a:t>
            </a:r>
            <a:r>
              <a:rPr lang="en-US" sz="2800" dirty="0">
                <a:latin typeface="Arial" charset="0"/>
              </a:rPr>
              <a:t>: </a:t>
            </a:r>
            <a:br>
              <a:rPr lang="en-US" sz="2800" dirty="0">
                <a:latin typeface="Arial" charset="0"/>
              </a:rPr>
            </a:br>
            <a:r>
              <a:rPr lang="uk-UA" sz="2800" dirty="0" err="1" smtClean="0">
                <a:latin typeface="Arial" charset="0"/>
              </a:rPr>
              <a:t>Этап</a:t>
            </a:r>
            <a:r>
              <a:rPr lang="uk-UA" sz="2800" dirty="0" smtClean="0">
                <a:latin typeface="Arial" charset="0"/>
              </a:rPr>
              <a:t> </a:t>
            </a:r>
            <a:r>
              <a:rPr lang="uk-UA" sz="2800" dirty="0">
                <a:latin typeface="Arial" charset="0"/>
              </a:rPr>
              <a:t>2:</a:t>
            </a:r>
            <a:r>
              <a:rPr lang="en-US" sz="2800" dirty="0">
                <a:latin typeface="Arial" charset="0"/>
              </a:rPr>
              <a:t> </a:t>
            </a:r>
            <a:r>
              <a:rPr lang="uk-UA" sz="2800" dirty="0">
                <a:latin typeface="Arial" charset="0"/>
              </a:rPr>
              <a:t>2013-2014</a:t>
            </a:r>
            <a:endParaRPr lang="en-US" sz="2800" dirty="0">
              <a:latin typeface="Arial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1524001" y="1628775"/>
            <a:ext cx="3852863" cy="4713288"/>
          </a:xfrm>
        </p:spPr>
        <p:txBody>
          <a:bodyPr/>
          <a:lstStyle/>
          <a:p>
            <a:pPr lvl="1">
              <a:buFontTx/>
              <a:buNone/>
            </a:pPr>
            <a:r>
              <a:rPr lang="uk-UA" dirty="0">
                <a:latin typeface="Arial" charset="0"/>
              </a:rPr>
              <a:t>1. Рівненський ПЦ</a:t>
            </a:r>
          </a:p>
          <a:p>
            <a:pPr lvl="1">
              <a:buFontTx/>
              <a:buNone/>
            </a:pPr>
            <a:r>
              <a:rPr lang="uk-UA" dirty="0">
                <a:latin typeface="Arial" charset="0"/>
              </a:rPr>
              <a:t>2. Хмельницький ПЦ</a:t>
            </a:r>
          </a:p>
          <a:p>
            <a:pPr lvl="1">
              <a:buFontTx/>
              <a:buNone/>
            </a:pPr>
            <a:r>
              <a:rPr lang="uk-UA" dirty="0">
                <a:latin typeface="Arial" charset="0"/>
              </a:rPr>
              <a:t>3. Полтавський ПЦ</a:t>
            </a:r>
          </a:p>
          <a:p>
            <a:pPr lvl="1">
              <a:buFontTx/>
              <a:buNone/>
            </a:pPr>
            <a:r>
              <a:rPr lang="uk-UA" dirty="0">
                <a:latin typeface="Arial" charset="0"/>
              </a:rPr>
              <a:t>4. Харківський ПЦ</a:t>
            </a:r>
          </a:p>
          <a:p>
            <a:pPr lvl="1">
              <a:buFontTx/>
              <a:buNone/>
            </a:pPr>
            <a:r>
              <a:rPr lang="uk-UA" dirty="0">
                <a:latin typeface="Arial" charset="0"/>
              </a:rPr>
              <a:t>5. Кіровоградський ПЦ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5519738" y="1628775"/>
            <a:ext cx="4679950" cy="4713288"/>
          </a:xfrm>
        </p:spPr>
        <p:txBody>
          <a:bodyPr/>
          <a:lstStyle/>
          <a:p>
            <a:pPr lvl="1">
              <a:buFontTx/>
              <a:buNone/>
            </a:pPr>
            <a:r>
              <a:rPr lang="uk-UA">
                <a:latin typeface="Arial" charset="0"/>
              </a:rPr>
              <a:t>6. Донецький ПЦ</a:t>
            </a:r>
          </a:p>
          <a:p>
            <a:pPr lvl="1">
              <a:buFontTx/>
              <a:buNone/>
            </a:pPr>
            <a:r>
              <a:rPr lang="uk-UA">
                <a:latin typeface="Arial" charset="0"/>
              </a:rPr>
              <a:t>7. Луганський ПЦ</a:t>
            </a:r>
          </a:p>
          <a:p>
            <a:pPr lvl="1">
              <a:buFontTx/>
              <a:buNone/>
            </a:pPr>
            <a:r>
              <a:rPr lang="uk-UA">
                <a:latin typeface="Arial" charset="0"/>
              </a:rPr>
              <a:t>8. Дніпропетровський ПЦ</a:t>
            </a:r>
          </a:p>
          <a:p>
            <a:pPr lvl="1">
              <a:buFontTx/>
              <a:buNone/>
            </a:pPr>
            <a:r>
              <a:rPr lang="uk-UA">
                <a:latin typeface="Arial" charset="0"/>
              </a:rPr>
              <a:t>9. Кримський ПЦ</a:t>
            </a:r>
          </a:p>
          <a:p>
            <a:pPr lvl="1">
              <a:buFontTx/>
              <a:buNone/>
            </a:pPr>
            <a:r>
              <a:rPr lang="uk-UA">
                <a:latin typeface="Arial" charset="0"/>
              </a:rPr>
              <a:t>10. Вінницька обласна клінічна лікарня</a:t>
            </a:r>
            <a:endParaRPr lang="en-US">
              <a:latin typeface="Arial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424114" y="5084763"/>
            <a:ext cx="782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FF0000"/>
                </a:solidFill>
              </a:rPr>
              <a:t>Всего обучено 14 учреждений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хотим напомнить…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Исследование критических это не только исследования случая, а прежде всего это исследование нас самих</a:t>
            </a:r>
          </a:p>
          <a:p>
            <a:r>
              <a:rPr lang="ru-RU" sz="2400" dirty="0" smtClean="0"/>
              <a:t>Главная задача не найти, а предотвратить</a:t>
            </a:r>
          </a:p>
          <a:p>
            <a:r>
              <a:rPr lang="ru-RU" sz="2400" dirty="0" smtClean="0"/>
              <a:t>Основная мысль найти истинную причину, т.е. что действительно произошло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92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692697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Украина</a:t>
            </a:r>
            <a:r>
              <a:rPr lang="en-US" dirty="0" smtClean="0"/>
              <a:t>: </a:t>
            </a:r>
            <a:r>
              <a:rPr lang="ru-RU" dirty="0" smtClean="0"/>
              <a:t>Внедрение методологии началось  в октябре и в ноябре 2013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pc\Desktop\картинки для презентации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600" y="1673225"/>
            <a:ext cx="7416824" cy="4708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2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Украина</a:t>
            </a:r>
            <a:r>
              <a:rPr lang="en-US" dirty="0" smtClean="0">
                <a:latin typeface="Arial" charset="0"/>
              </a:rPr>
              <a:t>: </a:t>
            </a:r>
            <a:r>
              <a:rPr lang="uk-UA" dirty="0">
                <a:latin typeface="Arial" charset="0"/>
              </a:rPr>
              <a:t>в </a:t>
            </a:r>
            <a:r>
              <a:rPr lang="uk-UA" dirty="0" err="1" smtClean="0">
                <a:latin typeface="Arial" charset="0"/>
              </a:rPr>
              <a:t>настоящее</a:t>
            </a:r>
            <a:r>
              <a:rPr lang="uk-UA" dirty="0" smtClean="0">
                <a:latin typeface="Arial" charset="0"/>
              </a:rPr>
              <a:t> время</a:t>
            </a:r>
            <a:endParaRPr lang="en-US" dirty="0">
              <a:latin typeface="Arial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2351088" y="1196975"/>
            <a:ext cx="7345362" cy="4713288"/>
          </a:xfrm>
        </p:spPr>
        <p:txBody>
          <a:bodyPr/>
          <a:lstStyle/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Рівненський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Хмельницький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Полтавський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Харківський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Кіровоградський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Дніпропетровський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Київський перинатальний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>
                <a:latin typeface="Arial" charset="0"/>
              </a:rPr>
              <a:t>Вінницька обласна клінічна </a:t>
            </a:r>
            <a:r>
              <a:rPr lang="uk-UA" dirty="0" smtClean="0">
                <a:latin typeface="Arial" charset="0"/>
              </a:rPr>
              <a:t>лікарня</a:t>
            </a:r>
          </a:p>
          <a:p>
            <a:pPr marL="914400" lvl="1" indent="-457200">
              <a:buFontTx/>
              <a:buAutoNum type="arabicPeriod"/>
            </a:pPr>
            <a:r>
              <a:rPr lang="uk-UA" dirty="0" err="1" smtClean="0">
                <a:latin typeface="Arial" charset="0"/>
              </a:rPr>
              <a:t>Ивано-Франковский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перинатальный</a:t>
            </a:r>
            <a:r>
              <a:rPr lang="uk-UA" dirty="0" smtClean="0">
                <a:latin typeface="Arial" charset="0"/>
              </a:rPr>
              <a:t> центр</a:t>
            </a:r>
          </a:p>
          <a:p>
            <a:pPr marL="914400" lvl="1" indent="-457200">
              <a:buFontTx/>
              <a:buAutoNum type="arabicPeriod"/>
            </a:pPr>
            <a:r>
              <a:rPr lang="uk-UA" dirty="0" err="1" smtClean="0">
                <a:latin typeface="Arial" charset="0"/>
              </a:rPr>
              <a:t>Львовская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областная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больница</a:t>
            </a:r>
            <a:endParaRPr lang="uk-UA" dirty="0">
              <a:latin typeface="Arial" charset="0"/>
            </a:endParaRPr>
          </a:p>
          <a:p>
            <a:pPr marL="914400" lvl="1" indent="-457200"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Украина</a:t>
            </a:r>
            <a:r>
              <a:rPr lang="en-US" dirty="0" smtClean="0">
                <a:latin typeface="Arial" charset="0"/>
              </a:rPr>
              <a:t>: </a:t>
            </a:r>
            <a:r>
              <a:rPr lang="uk-UA" dirty="0" smtClean="0">
                <a:latin typeface="Arial" charset="0"/>
              </a:rPr>
              <a:t>Что сделано</a:t>
            </a:r>
            <a:endParaRPr lang="en-US" dirty="0">
              <a:latin typeface="Arial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774826" y="1052514"/>
            <a:ext cx="8893175" cy="5000625"/>
          </a:xfrm>
        </p:spPr>
        <p:txBody>
          <a:bodyPr/>
          <a:lstStyle/>
          <a:p>
            <a:r>
              <a:rPr lang="uk-UA" dirty="0" smtClean="0">
                <a:latin typeface="Arial" charset="0"/>
              </a:rPr>
              <a:t>Подготовлено 14 команд</a:t>
            </a:r>
            <a:endParaRPr lang="uk-UA" dirty="0">
              <a:latin typeface="Arial" charset="0"/>
            </a:endParaRPr>
          </a:p>
          <a:p>
            <a:r>
              <a:rPr lang="uk-UA" dirty="0" smtClean="0">
                <a:latin typeface="Arial" charset="0"/>
              </a:rPr>
              <a:t>При </a:t>
            </a:r>
            <a:r>
              <a:rPr lang="uk-UA" dirty="0" err="1" smtClean="0">
                <a:latin typeface="Arial" charset="0"/>
              </a:rPr>
              <a:t>экспертной</a:t>
            </a:r>
            <a:r>
              <a:rPr lang="uk-UA" dirty="0" smtClean="0">
                <a:latin typeface="Arial" charset="0"/>
              </a:rPr>
              <a:t> поддержке разработаны</a:t>
            </a:r>
            <a:endParaRPr lang="uk-UA" dirty="0">
              <a:latin typeface="Arial" charset="0"/>
            </a:endParaRPr>
          </a:p>
          <a:p>
            <a:pPr lvl="1"/>
            <a:r>
              <a:rPr lang="uk-UA" dirty="0" err="1" smtClean="0">
                <a:latin typeface="Arial" charset="0"/>
              </a:rPr>
              <a:t>критерии</a:t>
            </a:r>
            <a:endParaRPr lang="uk-UA" dirty="0">
              <a:latin typeface="Arial" charset="0"/>
            </a:endParaRPr>
          </a:p>
          <a:p>
            <a:pPr lvl="1"/>
            <a:r>
              <a:rPr lang="uk-UA" dirty="0" smtClean="0">
                <a:latin typeface="Arial" charset="0"/>
              </a:rPr>
              <a:t>стандарты</a:t>
            </a:r>
          </a:p>
          <a:p>
            <a:r>
              <a:rPr lang="uk-UA" dirty="0" smtClean="0">
                <a:latin typeface="Arial" charset="0"/>
              </a:rPr>
              <a:t>Методические рекоммендации</a:t>
            </a:r>
          </a:p>
          <a:p>
            <a:r>
              <a:rPr lang="uk-UA" dirty="0" smtClean="0">
                <a:latin typeface="Arial" charset="0"/>
              </a:rPr>
              <a:t>Индикаторы для мониторинга</a:t>
            </a:r>
            <a:endParaRPr lang="uk-UA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E. </a:t>
            </a:r>
            <a:r>
              <a:rPr lang="en-US" sz="2800" dirty="0" err="1">
                <a:latin typeface="Arial" charset="0"/>
              </a:rPr>
              <a:t>Kovtun</a:t>
            </a:r>
            <a:r>
              <a:rPr lang="en-US" sz="2800" dirty="0">
                <a:latin typeface="Arial" charset="0"/>
              </a:rPr>
              <a:t>, </a:t>
            </a:r>
            <a:r>
              <a:rPr lang="ru-RU" sz="2800" dirty="0">
                <a:latin typeface="Arial" charset="0"/>
              </a:rPr>
              <a:t>Украина</a:t>
            </a:r>
            <a:r>
              <a:rPr lang="en-US" sz="2800" dirty="0">
                <a:latin typeface="Arial" charset="0"/>
              </a:rPr>
              <a:t>: </a:t>
            </a:r>
            <a:r>
              <a:rPr lang="ru-RU" sz="2800" dirty="0"/>
              <a:t>Первая скайп </a:t>
            </a:r>
            <a:r>
              <a:rPr lang="ru-RU" sz="2800" dirty="0" smtClean="0"/>
              <a:t>–конференция с международным экспертом </a:t>
            </a:r>
            <a:r>
              <a:rPr lang="ru-RU" sz="2800" dirty="0"/>
              <a:t>состоялась в апреле 2014г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1200" y="1556793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5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</a:rPr>
              <a:t>E. </a:t>
            </a:r>
            <a:r>
              <a:rPr lang="en-US" sz="3600" dirty="0" err="1">
                <a:latin typeface="Arial" charset="0"/>
              </a:rPr>
              <a:t>Kovtun</a:t>
            </a:r>
            <a:r>
              <a:rPr lang="en-US" sz="3600" dirty="0">
                <a:latin typeface="Arial" charset="0"/>
              </a:rPr>
              <a:t>, </a:t>
            </a:r>
            <a:r>
              <a:rPr lang="ru-RU" sz="3600" dirty="0">
                <a:latin typeface="Arial" charset="0"/>
              </a:rPr>
              <a:t>Украина</a:t>
            </a:r>
            <a:r>
              <a:rPr lang="en-US" sz="3600" dirty="0">
                <a:latin typeface="Arial" charset="0"/>
              </a:rPr>
              <a:t>: </a:t>
            </a:r>
            <a:r>
              <a:rPr lang="ru-RU" sz="3600" dirty="0"/>
              <a:t>Вторая сессия </a:t>
            </a:r>
            <a:r>
              <a:rPr lang="ru-RU" sz="3600" dirty="0" err="1"/>
              <a:t>скайп</a:t>
            </a:r>
            <a:r>
              <a:rPr lang="ru-RU" sz="3600" dirty="0"/>
              <a:t>- конференций</a:t>
            </a:r>
            <a:r>
              <a:rPr lang="en-US" sz="3600" dirty="0"/>
              <a:t> </a:t>
            </a:r>
            <a:r>
              <a:rPr lang="ru-RU" sz="3600" dirty="0"/>
              <a:t>состоялась в сентябре 2014г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3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872"/>
            <a:ext cx="8229600" cy="62990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E. </a:t>
            </a:r>
            <a:r>
              <a:rPr lang="en-US" dirty="0" err="1" smtClean="0">
                <a:latin typeface="Arial" charset="0"/>
              </a:rPr>
              <a:t>Kovtun</a:t>
            </a:r>
            <a:r>
              <a:rPr lang="en-US" dirty="0" smtClean="0">
                <a:latin typeface="Arial" charset="0"/>
              </a:rPr>
              <a:t>: </a:t>
            </a:r>
            <a:r>
              <a:rPr lang="ru-RU" b="1" dirty="0" smtClean="0"/>
              <a:t>Достижения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391604"/>
            <a:ext cx="9144000" cy="4595400"/>
          </a:xfrm>
        </p:spPr>
        <p:txBody>
          <a:bodyPr>
            <a:noAutofit/>
          </a:bodyPr>
          <a:lstStyle/>
          <a:p>
            <a:pPr marL="566928" indent="-457200"/>
            <a:r>
              <a:rPr lang="ru-RU" dirty="0"/>
              <a:t>Поддержка со стороны руководства</a:t>
            </a:r>
          </a:p>
          <a:p>
            <a:pPr marL="566928" indent="-457200"/>
            <a:r>
              <a:rPr lang="ru-RU" dirty="0"/>
              <a:t>В заседаниях рабочих групп участвуют все специалисты разных специальностей и </a:t>
            </a:r>
            <a:r>
              <a:rPr lang="ru-RU" dirty="0" smtClean="0"/>
              <a:t>акушерки</a:t>
            </a:r>
            <a:endParaRPr lang="ru-RU" dirty="0"/>
          </a:p>
          <a:p>
            <a:pPr marL="566928" indent="-457200"/>
            <a:r>
              <a:rPr lang="ru-RU" dirty="0" smtClean="0"/>
              <a:t>Стараемся соблюдать </a:t>
            </a:r>
            <a:r>
              <a:rPr lang="ru-RU" dirty="0"/>
              <a:t>конфиденциальность</a:t>
            </a:r>
            <a:r>
              <a:rPr lang="en-US" dirty="0"/>
              <a:t>, </a:t>
            </a:r>
            <a:r>
              <a:rPr lang="ru-RU" dirty="0" smtClean="0"/>
              <a:t>т.е. без обвинения</a:t>
            </a:r>
            <a:endParaRPr lang="ru-RU" dirty="0"/>
          </a:p>
          <a:p>
            <a:pPr marL="566928" indent="-457200"/>
            <a:r>
              <a:rPr lang="ru-RU" dirty="0"/>
              <a:t>Повышение уровня знаний и навыков персонала, а так же разработка и внедрение локальных протоколов.</a:t>
            </a:r>
          </a:p>
          <a:p>
            <a:pPr marL="566928" indent="-457200"/>
            <a:r>
              <a:rPr lang="ru-RU" dirty="0" smtClean="0"/>
              <a:t>Помощь оказывается всеми стандартно на </a:t>
            </a:r>
            <a:r>
              <a:rPr lang="ru-RU" dirty="0"/>
              <a:t>основании </a:t>
            </a:r>
            <a:r>
              <a:rPr lang="ru-RU" dirty="0" smtClean="0"/>
              <a:t>локальных </a:t>
            </a:r>
            <a:r>
              <a:rPr lang="ru-RU" dirty="0"/>
              <a:t>протоков.</a:t>
            </a:r>
          </a:p>
        </p:txBody>
      </p:sp>
    </p:spTree>
    <p:extLst>
      <p:ext uri="{BB962C8B-B14F-4D97-AF65-F5344CB8AC3E}">
        <p14:creationId xmlns:p14="http://schemas.microsoft.com/office/powerpoint/2010/main" val="1311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872"/>
            <a:ext cx="8229600" cy="62990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E. </a:t>
            </a:r>
            <a:r>
              <a:rPr lang="en-US" dirty="0" err="1" smtClean="0">
                <a:latin typeface="Arial" charset="0"/>
              </a:rPr>
              <a:t>Kovtun</a:t>
            </a:r>
            <a:r>
              <a:rPr lang="en-US" dirty="0" smtClean="0">
                <a:latin typeface="Arial" charset="0"/>
              </a:rPr>
              <a:t>: </a:t>
            </a:r>
            <a:r>
              <a:rPr lang="ru-RU" b="1" dirty="0" smtClean="0"/>
              <a:t>Достижения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374209"/>
            <a:ext cx="9144000" cy="4612795"/>
          </a:xfrm>
        </p:spPr>
        <p:txBody>
          <a:bodyPr>
            <a:noAutofit/>
          </a:bodyPr>
          <a:lstStyle/>
          <a:p>
            <a:pPr marL="566928" indent="-457200"/>
            <a:r>
              <a:rPr lang="ru-RU" dirty="0"/>
              <a:t>Улучшение качества работы медицинского персонала при возникновении критических </a:t>
            </a:r>
            <a:r>
              <a:rPr lang="ru-RU" dirty="0" smtClean="0"/>
              <a:t>случаев благодаря появившимся учениям с имитацией случая </a:t>
            </a:r>
            <a:endParaRPr lang="ru-RU" dirty="0"/>
          </a:p>
          <a:p>
            <a:pPr marL="566928" indent="-457200"/>
            <a:r>
              <a:rPr lang="ru-RU" dirty="0"/>
              <a:t>Создание наглядных пособий, которые легко доступные для пользования</a:t>
            </a:r>
          </a:p>
          <a:p>
            <a:pPr marL="566928" indent="-457200"/>
            <a:r>
              <a:rPr lang="ru-RU" dirty="0"/>
              <a:t>Обеспечение </a:t>
            </a:r>
            <a:r>
              <a:rPr lang="ru-RU" dirty="0" err="1" smtClean="0"/>
              <a:t>оперблока</a:t>
            </a:r>
            <a:r>
              <a:rPr lang="ru-RU" dirty="0" smtClean="0"/>
              <a:t> современным </a:t>
            </a:r>
            <a:r>
              <a:rPr lang="ru-RU" dirty="0" err="1" smtClean="0"/>
              <a:t>кровосберегающим</a:t>
            </a:r>
            <a:r>
              <a:rPr lang="ru-RU" dirty="0" smtClean="0"/>
              <a:t> аппаратом и обеспечение кровью постоянно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9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Kovtun</a:t>
            </a:r>
            <a:r>
              <a:rPr lang="en-US" dirty="0" smtClean="0">
                <a:latin typeface="Arial" charset="0"/>
              </a:rPr>
              <a:t>, </a:t>
            </a:r>
            <a:r>
              <a:rPr lang="ru-RU" dirty="0" smtClean="0">
                <a:latin typeface="Arial" charset="0"/>
              </a:rPr>
              <a:t>Украина</a:t>
            </a:r>
            <a:r>
              <a:rPr lang="en-US" dirty="0" smtClean="0">
                <a:latin typeface="Arial" charset="0"/>
              </a:rPr>
              <a:t>: </a:t>
            </a:r>
            <a:r>
              <a:rPr lang="ru-RU" b="1" dirty="0" smtClean="0"/>
              <a:t>Основные </a:t>
            </a:r>
            <a:r>
              <a:rPr lang="ru-RU" b="1" dirty="0"/>
              <a:t>трудности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/>
            <a:r>
              <a:rPr lang="ru-RU" dirty="0"/>
              <a:t>Не всегда удается распознать когда ситуация стала критической.</a:t>
            </a:r>
          </a:p>
          <a:p>
            <a:pPr marL="566928" indent="-457200"/>
            <a:r>
              <a:rPr lang="ru-RU" dirty="0"/>
              <a:t>Трудности в формулировании четких рекомендаций</a:t>
            </a:r>
          </a:p>
          <a:p>
            <a:pPr marL="566928" indent="-457200"/>
            <a:r>
              <a:rPr lang="ru-RU" dirty="0"/>
              <a:t>Отсутствие возможности реализации всех </a:t>
            </a:r>
            <a:r>
              <a:rPr lang="ru-RU" dirty="0" smtClean="0"/>
              <a:t>рекомендаций</a:t>
            </a:r>
          </a:p>
          <a:p>
            <a:pPr marL="566928" indent="-457200"/>
            <a:r>
              <a:rPr lang="ru-RU" dirty="0" smtClean="0"/>
              <a:t>Трудности в разработках стандартов</a:t>
            </a:r>
          </a:p>
          <a:p>
            <a:pPr marL="566928" indent="-457200"/>
            <a:r>
              <a:rPr lang="ru-RU" dirty="0" smtClean="0"/>
              <a:t>Трудно сохранить конфиденциальность</a:t>
            </a:r>
          </a:p>
          <a:p>
            <a:pPr marL="566928" indent="-457200"/>
            <a:endParaRPr lang="ru-RU" dirty="0"/>
          </a:p>
          <a:p>
            <a:pPr marL="566928" indent="-45720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9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Исследование критических случаев в Таджикистане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Традиционный разбор только случаев материнской смертности</a:t>
            </a:r>
          </a:p>
          <a:p>
            <a:r>
              <a:rPr lang="ru-RU" sz="2400" dirty="0" smtClean="0"/>
              <a:t>Начиная с 2008 г. была предложена инициатива «Что кроется за цифрами»</a:t>
            </a:r>
          </a:p>
          <a:p>
            <a:r>
              <a:rPr lang="ru-RU" sz="2400" dirty="0" smtClean="0"/>
              <a:t>Поэтапное внедрение: Региональное совещание, Национальное совещание.</a:t>
            </a:r>
          </a:p>
          <a:p>
            <a:r>
              <a:rPr lang="ru-RU" sz="2400" dirty="0" smtClean="0"/>
              <a:t>Пилотирование с 2008 г. на базе 5 медицинских организаций, с дальнейшим расширением</a:t>
            </a:r>
          </a:p>
          <a:p>
            <a:r>
              <a:rPr lang="ru-RU" sz="2400" dirty="0" smtClean="0"/>
              <a:t>Избран национальный координатор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0212" y="5100034"/>
            <a:ext cx="1515968" cy="1468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7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Поддержка руководства </a:t>
            </a:r>
          </a:p>
          <a:p>
            <a:r>
              <a:rPr lang="ru-RU" sz="2400" dirty="0" smtClean="0"/>
              <a:t>Обучение команд</a:t>
            </a:r>
          </a:p>
          <a:p>
            <a:r>
              <a:rPr lang="ru-RU" sz="2400" dirty="0" smtClean="0"/>
              <a:t>Разработка</a:t>
            </a:r>
            <a:r>
              <a:rPr lang="en-US" sz="2400" dirty="0" smtClean="0"/>
              <a:t> </a:t>
            </a:r>
            <a:r>
              <a:rPr lang="ru-RU" sz="2400" dirty="0" smtClean="0"/>
              <a:t>определений, стандартов действий</a:t>
            </a:r>
          </a:p>
          <a:p>
            <a:r>
              <a:rPr lang="ru-RU" sz="2400" dirty="0" smtClean="0"/>
              <a:t>Ежегодные визиты международных консультантов и национального координатора с целью оказания внешней помощи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9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TN_EURO_upda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4" y="500064"/>
            <a:ext cx="6630987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135188" y="357189"/>
            <a:ext cx="6818312" cy="83099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400" dirty="0"/>
              <a:t>Европейские страны внедряющие </a:t>
            </a:r>
            <a:r>
              <a:rPr lang="ru-RU" sz="2400" dirty="0">
                <a:solidFill>
                  <a:srgbClr val="800000"/>
                </a:solidFill>
                <a:cs typeface="Arial Unicode MS" charset="0"/>
              </a:rPr>
              <a:t>«Что кроется за цифрами»</a:t>
            </a:r>
          </a:p>
        </p:txBody>
      </p:sp>
      <p:sp>
        <p:nvSpPr>
          <p:cNvPr id="5124" name="Pentagon 7"/>
          <p:cNvSpPr>
            <a:spLocks noChangeArrowheads="1"/>
          </p:cNvSpPr>
          <p:nvPr/>
        </p:nvSpPr>
        <p:spPr bwMode="auto">
          <a:xfrm>
            <a:off x="2809875" y="3000376"/>
            <a:ext cx="571500" cy="214313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000" dirty="0"/>
              <a:t>1952!</a:t>
            </a:r>
          </a:p>
        </p:txBody>
      </p:sp>
    </p:spTree>
    <p:extLst>
      <p:ext uri="{BB962C8B-B14F-4D97-AF65-F5344CB8AC3E}">
        <p14:creationId xmlns:p14="http://schemas.microsoft.com/office/powerpoint/2010/main" val="31717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180304"/>
            <a:ext cx="9692640" cy="5666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внедрения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96214" y="746975"/>
          <a:ext cx="10658298" cy="600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766"/>
                <a:gridCol w="3552766"/>
                <a:gridCol w="3552766"/>
              </a:tblGrid>
              <a:tr h="624235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Возможные причины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Пути решения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26823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Недостаточно навыков для проведения исследования критических случаев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соблюдение методология.</a:t>
                      </a:r>
                      <a:r>
                        <a:rPr lang="ru-RU" baseline="0" dirty="0" smtClean="0"/>
                        <a:t> Внутренние помехи. Слабая поддержка </a:t>
                      </a:r>
                      <a:r>
                        <a:rPr lang="ru-RU" baseline="0" dirty="0" err="1" smtClean="0"/>
                        <a:t>нац.координатора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Поддержка</a:t>
                      </a:r>
                      <a:r>
                        <a:rPr lang="ru-RU" baseline="0" dirty="0" smtClean="0"/>
                        <a:t> со стороны национального координатора.</a:t>
                      </a:r>
                    </a:p>
                    <a:p>
                      <a:r>
                        <a:rPr lang="ru-RU" baseline="0" dirty="0" smtClean="0"/>
                        <a:t>Кросс визиты продвинутых к начинающим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426823">
                <a:tc>
                  <a:txBody>
                    <a:bodyPr/>
                    <a:lstStyle/>
                    <a:p>
                      <a:r>
                        <a:rPr lang="ru-RU" dirty="0" smtClean="0"/>
                        <a:t>Нерегулярные</a:t>
                      </a:r>
                      <a:r>
                        <a:rPr lang="ru-RU" baseline="0" dirty="0" smtClean="0"/>
                        <a:t> заседания 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</a:t>
                      </a:r>
                      <a:r>
                        <a:rPr lang="ru-RU" baseline="0" dirty="0" smtClean="0"/>
                        <a:t> поддержки со стороны руководства. Страх персонала. Лень. Перегрузка.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Встречи и разъяснения. Поддержка со стороны </a:t>
                      </a:r>
                      <a:r>
                        <a:rPr lang="ru-RU" baseline="0" dirty="0" err="1" smtClean="0"/>
                        <a:t>нац.координатора</a:t>
                      </a:r>
                      <a:r>
                        <a:rPr lang="ru-RU" baseline="0" dirty="0" smtClean="0"/>
                        <a:t> и международных консультантов</a:t>
                      </a:r>
                      <a:endParaRPr lang="ru-RU" dirty="0"/>
                    </a:p>
                  </a:txBody>
                  <a:tcPr/>
                </a:tc>
              </a:tr>
              <a:tr h="624235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Большое</a:t>
                      </a:r>
                      <a:r>
                        <a:rPr lang="ru-RU" baseline="0" dirty="0" smtClean="0"/>
                        <a:t> количество 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</a:t>
                      </a:r>
                      <a:r>
                        <a:rPr lang="ru-RU" baseline="0" dirty="0" smtClean="0"/>
                        <a:t> отбора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Консультации с экспертами и пересмотр определения.</a:t>
                      </a:r>
                      <a:endParaRPr lang="ru-RU" dirty="0"/>
                    </a:p>
                  </a:txBody>
                  <a:tcPr/>
                </a:tc>
              </a:tr>
              <a:tr h="891765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Слабое участие акушерок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Страх. Нет</a:t>
                      </a:r>
                      <a:r>
                        <a:rPr lang="ru-RU" baseline="0" dirty="0" smtClean="0"/>
                        <a:t> поддержки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Разъяснение акушеркам цели и задачи АКС через членов </a:t>
                      </a:r>
                      <a:r>
                        <a:rPr lang="ru-RU" dirty="0" err="1" smtClean="0"/>
                        <a:t>кманды</a:t>
                      </a:r>
                      <a:endParaRPr lang="ru-RU" dirty="0"/>
                    </a:p>
                  </a:txBody>
                  <a:tcPr/>
                </a:tc>
              </a:tr>
              <a:tr h="891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Недостаточный мониторинг</a:t>
                      </a:r>
                      <a:r>
                        <a:rPr lang="ru-RU" sz="1400" baseline="0" dirty="0" smtClean="0"/>
                        <a:t> внедрения практических рекомендаций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конкретные и трудно-выполнимые рекомендации.</a:t>
                      </a:r>
                    </a:p>
                    <a:p>
                      <a:r>
                        <a:rPr lang="ru-RU" sz="1400" baseline="0" dirty="0" smtClean="0"/>
                        <a:t>Администрация не контролирует внедрение рекомендаций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Внешняя</a:t>
                      </a:r>
                      <a:r>
                        <a:rPr lang="ru-RU" sz="1400" baseline="0" dirty="0" smtClean="0"/>
                        <a:t> помощь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1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упущенные возможности в практике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правильный подсчет кровопотери</a:t>
            </a:r>
          </a:p>
          <a:p>
            <a:r>
              <a:rPr lang="ru-RU" dirty="0" smtClean="0"/>
              <a:t>Неадекватное </a:t>
            </a:r>
            <a:r>
              <a:rPr lang="ru-RU" dirty="0"/>
              <a:t>восполнение объема </a:t>
            </a:r>
            <a:r>
              <a:rPr lang="ru-RU" dirty="0" smtClean="0"/>
              <a:t>кровопотери</a:t>
            </a:r>
          </a:p>
          <a:p>
            <a:r>
              <a:rPr lang="ru-RU" dirty="0"/>
              <a:t>Не адекватная гемотрансфузия</a:t>
            </a:r>
          </a:p>
          <a:p>
            <a:r>
              <a:rPr lang="ru-RU" dirty="0" smtClean="0"/>
              <a:t>Запоздалое </a:t>
            </a:r>
            <a:r>
              <a:rPr lang="ru-RU" dirty="0"/>
              <a:t>хирургическое вмешательство</a:t>
            </a:r>
          </a:p>
          <a:p>
            <a:r>
              <a:rPr lang="ru-RU" dirty="0"/>
              <a:t>Неправильный объем вмешательств</a:t>
            </a:r>
          </a:p>
          <a:p>
            <a:r>
              <a:rPr lang="ru-RU" dirty="0"/>
              <a:t>Неадекватное </a:t>
            </a:r>
            <a:r>
              <a:rPr lang="ru-RU" dirty="0" smtClean="0"/>
              <a:t>обезболивание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внедрения АКС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 smtClean="0"/>
              <a:t>Расширение организаций внедряющих АКС с 5 до 11</a:t>
            </a:r>
          </a:p>
          <a:p>
            <a:r>
              <a:rPr lang="ru-RU" altLang="ru-RU" sz="2400" dirty="0" smtClean="0"/>
              <a:t>Разработка </a:t>
            </a:r>
            <a:r>
              <a:rPr lang="ru-RU" altLang="ru-RU" sz="2400" dirty="0"/>
              <a:t>местных </a:t>
            </a:r>
            <a:r>
              <a:rPr lang="ru-RU" altLang="ru-RU" sz="2400" dirty="0" smtClean="0"/>
              <a:t>стандартов</a:t>
            </a:r>
            <a:endParaRPr lang="ru-RU" altLang="ru-RU" sz="2400" dirty="0"/>
          </a:p>
          <a:p>
            <a:r>
              <a:rPr lang="ru-RU" altLang="ru-RU" sz="2400" dirty="0"/>
              <a:t>Изменение  </a:t>
            </a:r>
            <a:r>
              <a:rPr lang="ru-RU" altLang="ru-RU" sz="2400" dirty="0" smtClean="0"/>
              <a:t>взаимоотношений</a:t>
            </a:r>
            <a:endParaRPr lang="ru-RU" altLang="ru-RU" sz="2400" dirty="0"/>
          </a:p>
          <a:p>
            <a:r>
              <a:rPr lang="ru-RU" altLang="ru-RU" sz="2400" dirty="0"/>
              <a:t>Развитие командного </a:t>
            </a:r>
            <a:r>
              <a:rPr lang="ru-RU" altLang="ru-RU" sz="2400" dirty="0" smtClean="0"/>
              <a:t>подхода</a:t>
            </a:r>
            <a:endParaRPr lang="ru-RU" altLang="ru-RU" sz="2400" dirty="0"/>
          </a:p>
          <a:p>
            <a:r>
              <a:rPr lang="ru-RU" altLang="ru-RU" sz="2400" dirty="0" smtClean="0"/>
              <a:t>Изменение практики</a:t>
            </a:r>
          </a:p>
          <a:p>
            <a:r>
              <a:rPr lang="ru-RU" altLang="ru-RU" sz="2400" dirty="0" smtClean="0"/>
              <a:t>Отсутствие карательных мер </a:t>
            </a:r>
            <a:endParaRPr lang="ru-RU" altLang="ru-RU" sz="2400" dirty="0"/>
          </a:p>
          <a:p>
            <a:r>
              <a:rPr lang="ru-RU" altLang="ru-RU" sz="2400" dirty="0"/>
              <a:t>Публикации по результатам внедрения АКС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0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критических случаев в Казахстане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224"/>
            <a:ext cx="180881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81" y="2483892"/>
            <a:ext cx="2593869" cy="2593869"/>
          </a:xfrm>
        </p:spPr>
      </p:pic>
    </p:spTree>
    <p:extLst>
      <p:ext uri="{BB962C8B-B14F-4D97-AF65-F5344CB8AC3E}">
        <p14:creationId xmlns:p14="http://schemas.microsoft.com/office/powerpoint/2010/main" val="8697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b="1" dirty="0"/>
              <a:t>Подготовительная работа и техническая помощь пилотам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dirty="0"/>
              <a:t>Первое региональное совещание «Что кроется за цифрами», Июнь 2004, Иссык-Куль, Кыргызстан (ВОЗ, партнеры)</a:t>
            </a:r>
          </a:p>
          <a:p>
            <a:pPr eaLnBrk="1" hangingPunct="1"/>
            <a:r>
              <a:rPr lang="ru-RU" sz="2800" dirty="0"/>
              <a:t>Национальное совещание «Что кроется за цифрами», Март 2007, Шымкент (ВОЗ, партнеры)</a:t>
            </a:r>
          </a:p>
          <a:p>
            <a:pPr eaLnBrk="1" hangingPunct="1"/>
            <a:r>
              <a:rPr lang="ru-RU" sz="2800" dirty="0"/>
              <a:t>Техническое совещание АУЖО и КРСМС, Октябрь 2008, </a:t>
            </a:r>
            <a:r>
              <a:rPr lang="ru-RU" sz="2800" dirty="0" err="1"/>
              <a:t>Алматы</a:t>
            </a:r>
            <a:r>
              <a:rPr lang="ru-RU" sz="2800" dirty="0"/>
              <a:t> (ВОЗ) рекомендованы 4 пилота, но были выбраны 6 пилотов</a:t>
            </a:r>
          </a:p>
          <a:p>
            <a:pPr eaLnBrk="1" hangingPunct="1"/>
            <a:r>
              <a:rPr lang="ru-RU" sz="2800" dirty="0"/>
              <a:t>Ежегодная техническая помощь </a:t>
            </a:r>
            <a:r>
              <a:rPr lang="ru-RU" sz="2800" dirty="0" err="1"/>
              <a:t>пилотным</a:t>
            </a:r>
            <a:r>
              <a:rPr lang="ru-RU" sz="2800" dirty="0"/>
              <a:t> организациям, на начальном этапе командой консультантов ежегодно (2010, 2011гг, ВОЗ, ЮНФПА)</a:t>
            </a:r>
          </a:p>
          <a:p>
            <a:pPr eaLnBrk="1" hangingPunct="1"/>
            <a:r>
              <a:rPr lang="ru-RU" sz="2800" dirty="0"/>
              <a:t>Ежегодные национальные совещания по результатам </a:t>
            </a:r>
            <a:r>
              <a:rPr lang="ru-RU" sz="2800" dirty="0" err="1"/>
              <a:t>пилотного</a:t>
            </a:r>
            <a:r>
              <a:rPr lang="ru-RU" sz="2800" dirty="0"/>
              <a:t> внедрения (2010, 2011гг)</a:t>
            </a:r>
          </a:p>
          <a:p>
            <a:pPr eaLnBrk="1" hangingPunct="1"/>
            <a:r>
              <a:rPr lang="ru-RU" sz="2800" dirty="0"/>
              <a:t>Тренинги по аудиту критических случаев в 2010, 2011, 2012гг (МЗ, ВОЗ, ЮНФПА</a:t>
            </a:r>
            <a:r>
              <a:rPr lang="ru-RU" sz="2800" dirty="0" smtClean="0"/>
              <a:t>)</a:t>
            </a:r>
          </a:p>
          <a:p>
            <a:pPr eaLnBrk="1" hangingPunct="1"/>
            <a:r>
              <a:rPr lang="ru-RU" sz="2800" dirty="0" smtClean="0"/>
              <a:t>Ежегодные мониторинговые посещения с целью поддержки и итоговые совещания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en-US" sz="2800" dirty="0" smtClean="0"/>
              <a:t>2013, 2014, 2015 </a:t>
            </a:r>
            <a:r>
              <a:rPr lang="ru-RU" sz="2800" dirty="0" err="1" smtClean="0"/>
              <a:t>гг</a:t>
            </a:r>
            <a:r>
              <a:rPr lang="ru-RU" sz="2800" dirty="0" smtClean="0"/>
              <a:t> (ЮНФПА</a:t>
            </a:r>
            <a:r>
              <a:rPr lang="en-US" sz="2800" dirty="0" smtClean="0"/>
              <a:t>)</a:t>
            </a:r>
            <a:endParaRPr lang="ru-RU" sz="2800" dirty="0"/>
          </a:p>
          <a:p>
            <a:pPr eaLnBrk="1" hangingPunct="1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sz="2000" b="1" dirty="0"/>
              <a:t>Приказ Министра здравоохранения РК о внедрении конфиденциального аудита материнской смертности и критических случаев в акушерской практике в Республике Казахстан </a:t>
            </a:r>
            <a:br>
              <a:rPr lang="ru-RU" sz="2000" b="1" dirty="0"/>
            </a:br>
            <a:r>
              <a:rPr lang="ru-RU" sz="2000" b="1" dirty="0"/>
              <a:t>29 декабря 2008г</a:t>
            </a:r>
            <a:endParaRPr lang="ru-RU" sz="2000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43139" y="1989138"/>
            <a:ext cx="3113087" cy="4432300"/>
          </a:xfr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214" y="1990726"/>
            <a:ext cx="330993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err="1"/>
              <a:t>Пилотные</a:t>
            </a:r>
            <a:r>
              <a:rPr lang="ru-RU" sz="3200" dirty="0"/>
              <a:t> организации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dirty="0"/>
              <a:t>Выбор </a:t>
            </a:r>
            <a:r>
              <a:rPr lang="ru-RU" sz="2400" dirty="0" err="1"/>
              <a:t>пилотных</a:t>
            </a:r>
            <a:r>
              <a:rPr lang="ru-RU" sz="2400" dirty="0"/>
              <a:t> организаций</a:t>
            </a:r>
          </a:p>
          <a:p>
            <a:pPr eaLnBrk="1" hangingPunct="1"/>
            <a:r>
              <a:rPr lang="ru-RU" sz="2400" dirty="0"/>
              <a:t>Как осуществлялся выбор</a:t>
            </a:r>
            <a:r>
              <a:rPr lang="ru-RU" dirty="0" smtClean="0"/>
              <a:t>?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9460" name="Рисунок 3" descr="121056914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538" y="2905126"/>
            <a:ext cx="687546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7464425" y="3573464"/>
            <a:ext cx="2873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464425" y="5732464"/>
            <a:ext cx="287338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9048751" y="5734050"/>
            <a:ext cx="288925" cy="287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184232" y="4293097"/>
            <a:ext cx="2873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112224" y="5589241"/>
            <a:ext cx="2873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55840" y="5589241"/>
            <a:ext cx="2873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/>
          </a:bodyPr>
          <a:lstStyle/>
          <a:p>
            <a:r>
              <a:rPr lang="ru-RU" sz="3200" b="1" dirty="0"/>
              <a:t>Критерии </a:t>
            </a:r>
            <a:r>
              <a:rPr lang="ru-RU" sz="3200" b="1" dirty="0" smtClean="0"/>
              <a:t>отбора при кровотечениях (2008 г.)</a:t>
            </a:r>
            <a:endParaRPr lang="ru-RU" sz="3200" b="1" dirty="0"/>
          </a:p>
        </p:txBody>
      </p:sp>
      <p:graphicFrame>
        <p:nvGraphicFramePr>
          <p:cNvPr id="57440" name="Group 96"/>
          <p:cNvGraphicFramePr>
            <a:graphicFrameLocks noGrp="1"/>
          </p:cNvGraphicFramePr>
          <p:nvPr>
            <p:ph idx="1"/>
            <p:extLst/>
          </p:nvPr>
        </p:nvGraphicFramePr>
        <p:xfrm>
          <a:off x="426717" y="1052514"/>
          <a:ext cx="10287002" cy="5285104"/>
        </p:xfrm>
        <a:graphic>
          <a:graphicData uri="http://schemas.openxmlformats.org/drawingml/2006/table">
            <a:tbl>
              <a:tblPr/>
              <a:tblGrid>
                <a:gridCol w="1471178"/>
                <a:gridCol w="1467430"/>
                <a:gridCol w="1471178"/>
                <a:gridCol w="1467430"/>
                <a:gridCol w="1471178"/>
                <a:gridCol w="1467430"/>
                <a:gridCol w="1471178"/>
              </a:tblGrid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Критерий1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1000 мл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больше 1500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больше 1500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больше 1500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Гем.шок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Критерий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Систол АД меньше 80 мм рт 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Гем.шок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Критерий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Пульс больше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Гемоплазмотрансфузия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Гем. шок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отбор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 3 критерия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6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/>
          </a:bodyPr>
          <a:lstStyle/>
          <a:p>
            <a:r>
              <a:rPr lang="ru-RU" sz="3200" b="1" dirty="0"/>
              <a:t>Критерии </a:t>
            </a:r>
            <a:r>
              <a:rPr lang="ru-RU" sz="3200" b="1" dirty="0" smtClean="0"/>
              <a:t>отбора при кровотечениях (2013 г.)</a:t>
            </a:r>
            <a:endParaRPr lang="ru-RU" sz="3200" b="1" dirty="0"/>
          </a:p>
        </p:txBody>
      </p:sp>
      <p:graphicFrame>
        <p:nvGraphicFramePr>
          <p:cNvPr id="57440" name="Group 96"/>
          <p:cNvGraphicFramePr>
            <a:graphicFrameLocks noGrp="1"/>
          </p:cNvGraphicFramePr>
          <p:nvPr>
            <p:ph idx="1"/>
            <p:extLst/>
          </p:nvPr>
        </p:nvGraphicFramePr>
        <p:xfrm>
          <a:off x="426717" y="1052514"/>
          <a:ext cx="10287002" cy="5430203"/>
        </p:xfrm>
        <a:graphic>
          <a:graphicData uri="http://schemas.openxmlformats.org/drawingml/2006/table">
            <a:tbl>
              <a:tblPr/>
              <a:tblGrid>
                <a:gridCol w="1471178"/>
                <a:gridCol w="1467430"/>
                <a:gridCol w="1471178"/>
                <a:gridCol w="1467430"/>
                <a:gridCol w="1471178"/>
                <a:gridCol w="1467430"/>
                <a:gridCol w="1471178"/>
              </a:tblGrid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Критерий1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1500 мл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больше 1500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больше 1500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больше 1500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Критерий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Длительность лечения в ПИТ 7 дней и более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Катетеризация подключичной и яремной вены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Гистерэктомия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Критерий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Проведение ультрафильтрации почек после ПРК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Гемоплазмотрансфузия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Гемотрансфузия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Релапаротомия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 поводу кровотечения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Назначение карбетоцина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254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Аудиту подлежит если…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Отбор по критериями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 3 критерия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 3 критерия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 3 критерия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0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/>
              <a:t>Рабочая группа</a:t>
            </a:r>
          </a:p>
        </p:txBody>
      </p:sp>
      <p:graphicFrame>
        <p:nvGraphicFramePr>
          <p:cNvPr id="63570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654941"/>
              </p:ext>
            </p:extLst>
          </p:nvPr>
        </p:nvGraphicFramePr>
        <p:xfrm>
          <a:off x="792482" y="1600200"/>
          <a:ext cx="9418318" cy="4318954"/>
        </p:xfrm>
        <a:graphic>
          <a:graphicData uri="http://schemas.openxmlformats.org/drawingml/2006/table">
            <a:tbl>
              <a:tblPr/>
              <a:tblGrid>
                <a:gridCol w="1346253"/>
                <a:gridCol w="1344436"/>
                <a:gridCol w="1346252"/>
                <a:gridCol w="1344436"/>
                <a:gridCol w="1346253"/>
                <a:gridCol w="1344436"/>
                <a:gridCol w="1346252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 дом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Акушер-гинеколог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Акушерка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Анест-реаниматолог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Психолог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Трансфузиолог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Вр.статистик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0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815041" y="300992"/>
            <a:ext cx="5715360" cy="1463194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3399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000000">
                <a:alpha val="74998"/>
              </a:srgbClr>
            </a:outerShdw>
          </a:effectLst>
        </p:spPr>
        <p:txBody>
          <a:bodyPr lIns="81639" tIns="42452" rIns="81639" bIns="42452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z="2000" b="1" dirty="0">
                <a:solidFill>
                  <a:srgbClr val="800000"/>
                </a:solidFill>
                <a:cs typeface="Arial Unicode MS" charset="0"/>
              </a:rPr>
              <a:t>Обеспечение безопасной беременности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z="2000" b="1" dirty="0">
                <a:solidFill>
                  <a:srgbClr val="800000"/>
                </a:solidFill>
                <a:cs typeface="Arial Unicode MS" charset="0"/>
              </a:rPr>
              <a:t>Региональный семинар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z="2000" b="1" dirty="0">
                <a:solidFill>
                  <a:srgbClr val="800000"/>
                </a:solidFill>
                <a:cs typeface="Arial Unicode MS" charset="0"/>
              </a:rPr>
              <a:t>«Что кроется за цифрами»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b="1" dirty="0">
                <a:solidFill>
                  <a:srgbClr val="800000"/>
                </a:solidFill>
                <a:cs typeface="Arial Unicode MS" charset="0"/>
              </a:rPr>
              <a:t>Иссык-Куль</a:t>
            </a:r>
            <a:r>
              <a:rPr lang="en-GB" b="1" dirty="0">
                <a:solidFill>
                  <a:srgbClr val="800000"/>
                </a:solidFill>
                <a:cs typeface="Arial Unicode MS" charset="0"/>
              </a:rPr>
              <a:t>, </a:t>
            </a:r>
            <a:r>
              <a:rPr lang="ru-RU" b="1" dirty="0">
                <a:solidFill>
                  <a:srgbClr val="800000"/>
                </a:solidFill>
                <a:cs typeface="Arial Unicode MS" charset="0"/>
              </a:rPr>
              <a:t>Кыргызстан</a:t>
            </a:r>
            <a:r>
              <a:rPr lang="en-GB" sz="2000" b="1" dirty="0">
                <a:solidFill>
                  <a:srgbClr val="800000"/>
                </a:solidFill>
                <a:cs typeface="Arial Unicode MS" charset="0"/>
              </a:rPr>
              <a:t> </a:t>
            </a:r>
            <a:br>
              <a:rPr lang="en-GB" sz="2000" b="1" dirty="0">
                <a:solidFill>
                  <a:srgbClr val="800000"/>
                </a:solidFill>
                <a:cs typeface="Arial Unicode MS" charset="0"/>
              </a:rPr>
            </a:br>
            <a:r>
              <a:rPr lang="en-GB" b="1" dirty="0">
                <a:solidFill>
                  <a:srgbClr val="800000"/>
                </a:solidFill>
                <a:cs typeface="Arial Unicode MS" charset="0"/>
              </a:rPr>
              <a:t>30 </a:t>
            </a:r>
            <a:r>
              <a:rPr lang="ru-RU" b="1" dirty="0">
                <a:solidFill>
                  <a:srgbClr val="800000"/>
                </a:solidFill>
                <a:cs typeface="Arial Unicode MS" charset="0"/>
              </a:rPr>
              <a:t>мая</a:t>
            </a:r>
            <a:r>
              <a:rPr lang="en-GB" b="1" dirty="0">
                <a:solidFill>
                  <a:srgbClr val="800000"/>
                </a:solidFill>
                <a:cs typeface="Arial Unicode MS" charset="0"/>
              </a:rPr>
              <a:t> – 2 </a:t>
            </a:r>
            <a:r>
              <a:rPr lang="ru-RU" b="1" dirty="0">
                <a:solidFill>
                  <a:srgbClr val="800000"/>
                </a:solidFill>
                <a:cs typeface="Arial Unicode MS" charset="0"/>
              </a:rPr>
              <a:t>июня</a:t>
            </a:r>
            <a:r>
              <a:rPr lang="en-GB" b="1" dirty="0">
                <a:solidFill>
                  <a:srgbClr val="800000"/>
                </a:solidFill>
                <a:cs typeface="Arial Unicode MS" charset="0"/>
              </a:rPr>
              <a:t>, 2004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225600" y="1934125"/>
            <a:ext cx="4082400" cy="44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342900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54"/>
              </a:spcBef>
              <a:buClrTx/>
            </a:pPr>
            <a:r>
              <a:rPr lang="ru-RU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Было решено, что для европейского региона самыми подходящими два подхода </a:t>
            </a:r>
            <a:r>
              <a:rPr lang="en-US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BTN</a:t>
            </a:r>
            <a:r>
              <a:rPr lang="en-GB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454"/>
              </a:spcBef>
              <a:buClrTx/>
            </a:pPr>
            <a:r>
              <a:rPr lang="ru-RU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На </a:t>
            </a:r>
            <a:r>
              <a:rPr lang="ru-RU" b="1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национальном</a:t>
            </a:r>
            <a:r>
              <a:rPr lang="ru-RU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 уровне</a:t>
            </a:r>
            <a:r>
              <a:rPr lang="en-GB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 </a:t>
            </a:r>
            <a:r>
              <a:rPr lang="ru-RU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«К</a:t>
            </a:r>
            <a:r>
              <a:rPr lang="ru-RU" b="1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онфиденциальное расследование материнской смертности» </a:t>
            </a:r>
            <a:r>
              <a:rPr lang="en-GB" dirty="0">
                <a:solidFill>
                  <a:srgbClr val="800000"/>
                </a:solidFill>
                <a:latin typeface="Comic Sans MS" charset="0"/>
                <a:cs typeface="Arial Unicode MS" charset="0"/>
              </a:rPr>
              <a:t>, </a:t>
            </a:r>
          </a:p>
          <a:p>
            <a:pPr>
              <a:spcAft>
                <a:spcPts val="1282"/>
              </a:spcAft>
              <a:buClrTx/>
            </a:pPr>
            <a:r>
              <a:rPr lang="ru-RU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На уровне </a:t>
            </a:r>
            <a:r>
              <a:rPr lang="ru-RU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медучреждений</a:t>
            </a:r>
            <a:r>
              <a:rPr lang="ru-RU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 «</a:t>
            </a:r>
            <a:r>
              <a:rPr lang="ru-RU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Аудит критических случаев» </a:t>
            </a:r>
          </a:p>
          <a:p>
            <a:pPr>
              <a:spcAft>
                <a:spcPts val="1282"/>
              </a:spcAft>
              <a:buClrTx/>
            </a:pPr>
            <a:r>
              <a:rPr lang="ru-RU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Взаимно</a:t>
            </a:r>
            <a:r>
              <a:rPr lang="en-US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 </a:t>
            </a:r>
            <a:r>
              <a:rPr lang="ru-RU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дополняющие</a:t>
            </a:r>
            <a:r>
              <a:rPr lang="en-GB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,  </a:t>
            </a:r>
            <a:r>
              <a:rPr lang="ru-RU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основаны на тех же принципах</a:t>
            </a:r>
            <a:r>
              <a:rPr lang="en-GB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. </a:t>
            </a:r>
            <a:r>
              <a:rPr lang="ru-RU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Оба подхода направлены на улучшение качества и организации медицинской помощи</a:t>
            </a:r>
            <a:r>
              <a:rPr lang="en-GB" sz="2000" b="1" dirty="0">
                <a:solidFill>
                  <a:srgbClr val="000080"/>
                </a:solidFill>
                <a:latin typeface="Comic Sans MS" charset="0"/>
                <a:cs typeface="Arial Unicode MS" charset="0"/>
              </a:rPr>
              <a:t>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50" y="2449698"/>
            <a:ext cx="4608000" cy="33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81" y="112332"/>
            <a:ext cx="1213920" cy="16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99160"/>
          </a:xfrm>
        </p:spPr>
        <p:txBody>
          <a:bodyPr/>
          <a:lstStyle/>
          <a:p>
            <a:r>
              <a:rPr lang="ru-RU" sz="3200" dirty="0"/>
              <a:t>Заседания аудита критических случаев</a:t>
            </a:r>
          </a:p>
        </p:txBody>
      </p:sp>
      <p:pic>
        <p:nvPicPr>
          <p:cNvPr id="4" name="Содержимое 3" descr="нурсат_ак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1" y="1412777"/>
            <a:ext cx="4026871" cy="2265115"/>
          </a:xfrm>
        </p:spPr>
      </p:pic>
      <p:pic>
        <p:nvPicPr>
          <p:cNvPr id="5" name="Рисунок 4" descr="цмир_АКС_июнь_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993" y="1484784"/>
            <a:ext cx="3931929" cy="2211710"/>
          </a:xfrm>
          <a:prstGeom prst="rect">
            <a:avLst/>
          </a:prstGeom>
        </p:spPr>
      </p:pic>
      <p:pic>
        <p:nvPicPr>
          <p:cNvPr id="6" name="Рисунок 5" descr="тараз_ак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221088"/>
            <a:ext cx="4047772" cy="2276872"/>
          </a:xfrm>
          <a:prstGeom prst="rect">
            <a:avLst/>
          </a:prstGeom>
        </p:spPr>
      </p:pic>
      <p:pic>
        <p:nvPicPr>
          <p:cNvPr id="7" name="Рисунок 6" descr="акс_текстил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221089"/>
            <a:ext cx="4067944" cy="22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243840"/>
            <a:ext cx="10436352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сложности, трудности и барьеры в начале внедрения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1447800"/>
            <a:ext cx="10436352" cy="4907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Смена команд не имеющие опыта клинического аудита в соответствии с методологией</a:t>
            </a:r>
          </a:p>
          <a:p>
            <a:r>
              <a:rPr lang="ru-RU" sz="2000" dirty="0" smtClean="0"/>
              <a:t>Выработка конкретных рекомендаций</a:t>
            </a:r>
          </a:p>
          <a:p>
            <a:r>
              <a:rPr lang="ru-RU" sz="2000" dirty="0" smtClean="0"/>
              <a:t>Часть персонала продолжает работать по «старинке», тем самым вызывая конфликты между персоналом</a:t>
            </a:r>
          </a:p>
          <a:p>
            <a:r>
              <a:rPr lang="ru-RU" sz="2000" dirty="0" smtClean="0"/>
              <a:t>Кадровый голод</a:t>
            </a:r>
            <a:r>
              <a:rPr lang="en-US" sz="2000" dirty="0" smtClean="0"/>
              <a:t> </a:t>
            </a:r>
            <a:r>
              <a:rPr lang="ru-RU" sz="2000" dirty="0" smtClean="0"/>
              <a:t>и миграция медицинских работников</a:t>
            </a:r>
          </a:p>
          <a:p>
            <a:r>
              <a:rPr lang="ru-RU" sz="2000" dirty="0" smtClean="0"/>
              <a:t>Руководство не контролирует результативность работы АКС</a:t>
            </a:r>
          </a:p>
          <a:p>
            <a:r>
              <a:rPr lang="ru-RU" sz="2000" dirty="0" smtClean="0"/>
              <a:t>Некачественная документация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47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0"/>
            <a:ext cx="10530840" cy="1021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Трудно найти существующие </a:t>
            </a:r>
            <a:r>
              <a:rPr lang="ru-RU" sz="2400" dirty="0"/>
              <a:t>проблемы.</a:t>
            </a:r>
            <a:br>
              <a:rPr lang="ru-RU" sz="2400" dirty="0"/>
            </a:br>
            <a:r>
              <a:rPr lang="ru-RU" sz="2400" dirty="0"/>
              <a:t>Почему? А Почему?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48640" y="1270604"/>
          <a:ext cx="10530840" cy="461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420"/>
                <a:gridCol w="5265420"/>
              </a:tblGrid>
              <a:tr h="6857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Формальный подход аудита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Активное внедрение аудита по методологии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7408"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Наладить преемственность  с ПМСП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Улучшить заполнение </a:t>
                      </a:r>
                      <a:r>
                        <a:rPr lang="ru-RU" baseline="0" dirty="0" err="1" smtClean="0"/>
                        <a:t>партограммы</a:t>
                      </a: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Улучшить наблюдение за роженицей во время индукции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Улучшить наблюдение за плодом во время родов с рубцом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Приобрести КТГ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Провести обучение по ведению 3 периода родов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Провести обучение по консультированию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Провести обучение по </a:t>
                      </a:r>
                      <a:r>
                        <a:rPr lang="ru-RU" baseline="0" dirty="0" err="1" smtClean="0"/>
                        <a:t>партограмме</a:t>
                      </a: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err="1" smtClean="0"/>
                        <a:t>Итд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Рекомендации:</a:t>
                      </a:r>
                    </a:p>
                    <a:p>
                      <a:r>
                        <a:rPr lang="ru-RU" dirty="0" smtClean="0"/>
                        <a:t>1. Дежурная акушерка по приемному покою при поступлении роженицы с диагнозом </a:t>
                      </a:r>
                      <a:r>
                        <a:rPr lang="ru-RU" dirty="0" err="1" smtClean="0"/>
                        <a:t>преэклампсия</a:t>
                      </a:r>
                      <a:r>
                        <a:rPr lang="ru-RU" dirty="0" smtClean="0"/>
                        <a:t> тяжелой</a:t>
                      </a:r>
                      <a:r>
                        <a:rPr lang="ru-RU" baseline="0" dirty="0" smtClean="0"/>
                        <a:t> степени заполняет лист наблюдения сразу. (Ответственный за внедрение)</a:t>
                      </a:r>
                    </a:p>
                    <a:p>
                      <a:r>
                        <a:rPr lang="ru-RU" baseline="0" dirty="0" smtClean="0"/>
                        <a:t>2. Третий дежурный врач при приёме смены, проверяет лист наблюдения за послеродовой маткой. (Ответственный)</a:t>
                      </a:r>
                    </a:p>
                    <a:p>
                      <a:r>
                        <a:rPr lang="ru-RU" baseline="0" dirty="0" smtClean="0"/>
                        <a:t>3. «</a:t>
                      </a:r>
                      <a:r>
                        <a:rPr lang="ru-RU" baseline="0" dirty="0" err="1" smtClean="0"/>
                        <a:t>Пабал</a:t>
                      </a:r>
                      <a:r>
                        <a:rPr lang="ru-RU" baseline="0" dirty="0" smtClean="0"/>
                        <a:t>» не применять с целью лечения атонии матки. (Ответственный)</a:t>
                      </a:r>
                    </a:p>
                    <a:p>
                      <a:r>
                        <a:rPr lang="ru-RU" baseline="0" dirty="0" smtClean="0"/>
                        <a:t>4. В случае подтверждения диагноза </a:t>
                      </a:r>
                      <a:r>
                        <a:rPr lang="ru-RU" baseline="0" dirty="0" err="1" smtClean="0"/>
                        <a:t>Предлежание</a:t>
                      </a:r>
                      <a:r>
                        <a:rPr lang="ru-RU" baseline="0" dirty="0" smtClean="0"/>
                        <a:t> плаценты с приращением тактику следует немедленно переоценить (</a:t>
                      </a:r>
                      <a:r>
                        <a:rPr lang="ru-RU" baseline="0" dirty="0" err="1" smtClean="0"/>
                        <a:t>Отв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r>
                        <a:rPr lang="ru-RU" baseline="0" dirty="0" smtClean="0"/>
                        <a:t>5. Заменить катетер  в укладке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на </a:t>
                      </a:r>
                      <a:r>
                        <a:rPr lang="en-US" baseline="0" dirty="0" smtClean="0"/>
                        <a:t>G14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Отв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2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74638"/>
            <a:ext cx="10698480" cy="868346"/>
          </a:xfrm>
        </p:spPr>
        <p:txBody>
          <a:bodyPr>
            <a:noAutofit/>
          </a:bodyPr>
          <a:lstStyle/>
          <a:p>
            <a:r>
              <a:rPr lang="ru-RU" sz="3200" dirty="0"/>
              <a:t>Достижения пилотируемых организаций </a:t>
            </a:r>
            <a:br>
              <a:rPr lang="ru-RU" sz="3200" dirty="0"/>
            </a:br>
            <a:r>
              <a:rPr lang="ru-RU" sz="3200" dirty="0"/>
              <a:t>за </a:t>
            </a:r>
            <a:r>
              <a:rPr lang="ru-RU" sz="3200" dirty="0" smtClean="0"/>
              <a:t>первые три года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" y="1500174"/>
            <a:ext cx="10576560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В организациях именно благодаря аудиту </a:t>
            </a:r>
            <a:r>
              <a:rPr lang="ru-RU" sz="2400" b="1" dirty="0"/>
              <a:t>критических случаев </a:t>
            </a:r>
            <a:r>
              <a:rPr lang="ru-RU" sz="2400" b="1" dirty="0" smtClean="0"/>
              <a:t>внедрилось:</a:t>
            </a:r>
            <a:endParaRPr lang="ru-RU" sz="2400" b="1" dirty="0"/>
          </a:p>
          <a:p>
            <a:r>
              <a:rPr lang="ru-RU" i="1" dirty="0"/>
              <a:t>Уменьшение гемотрансфузий и уменьшение </a:t>
            </a:r>
            <a:r>
              <a:rPr lang="ru-RU" i="1" dirty="0" err="1"/>
              <a:t>гистероэктомии</a:t>
            </a:r>
            <a:r>
              <a:rPr lang="ru-RU" i="1" dirty="0"/>
              <a:t> и более широкое применение органосохраняющих операций.</a:t>
            </a:r>
          </a:p>
          <a:p>
            <a:r>
              <a:rPr lang="ru-RU" i="1" dirty="0"/>
              <a:t>Внедрение укладок для экстренной помощи.</a:t>
            </a:r>
          </a:p>
          <a:p>
            <a:r>
              <a:rPr lang="ru-RU" i="1" dirty="0"/>
              <a:t>Имитация критических случаев.</a:t>
            </a:r>
          </a:p>
          <a:p>
            <a:r>
              <a:rPr lang="ru-RU" i="1" dirty="0"/>
              <a:t>Подсчет кровопотери.</a:t>
            </a:r>
          </a:p>
          <a:p>
            <a:r>
              <a:rPr lang="ru-RU" i="1" dirty="0"/>
              <a:t>Помог внедрить существующие протоколы.</a:t>
            </a:r>
          </a:p>
          <a:p>
            <a:r>
              <a:rPr lang="ru-RU" i="1" dirty="0"/>
              <a:t>Делегирование полномочий акушерке (ведение </a:t>
            </a:r>
            <a:r>
              <a:rPr lang="ru-RU" i="1" dirty="0" err="1"/>
              <a:t>партограммы</a:t>
            </a:r>
            <a:r>
              <a:rPr lang="ru-RU" i="1" dirty="0"/>
              <a:t>, подсчет кровопотери, менеджмент времени</a:t>
            </a:r>
            <a:r>
              <a:rPr lang="ru-RU" i="1" dirty="0" smtClean="0"/>
              <a:t>).</a:t>
            </a:r>
          </a:p>
          <a:p>
            <a:r>
              <a:rPr lang="ru-RU" i="1" dirty="0" smtClean="0"/>
              <a:t>Не снижаемый запас крови и ее компонентов</a:t>
            </a:r>
          </a:p>
          <a:p>
            <a:r>
              <a:rPr lang="ru-RU" i="1" dirty="0" smtClean="0"/>
              <a:t>И т.д. что касается ургентной помощи</a:t>
            </a:r>
            <a:endParaRPr lang="ru-RU" i="1" dirty="0"/>
          </a:p>
          <a:p>
            <a:pPr algn="r">
              <a:buNone/>
            </a:pP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92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Внешняя поддержка команд национальными экспертами</a:t>
            </a:r>
            <a:br>
              <a:rPr lang="ru-RU" sz="2800" b="1" dirty="0" smtClean="0"/>
            </a:br>
            <a:r>
              <a:rPr lang="ru-RU" sz="2800" b="1" dirty="0" smtClean="0"/>
              <a:t>(телемедицина или </a:t>
            </a:r>
            <a:r>
              <a:rPr lang="en-US" sz="2800" b="1" dirty="0" smtClean="0"/>
              <a:t>Skype</a:t>
            </a:r>
            <a:r>
              <a:rPr lang="ru-RU" sz="2800" b="1" dirty="0" smtClean="0"/>
              <a:t>) 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37229"/>
            <a:ext cx="5161887" cy="2903562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2" y="1037229"/>
            <a:ext cx="4949589" cy="371219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4080681"/>
            <a:ext cx="5161887" cy="27561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94" y="5842796"/>
            <a:ext cx="994012" cy="9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620688"/>
            <a:ext cx="7772400" cy="33123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Опыт работы </a:t>
            </a:r>
            <a:br>
              <a:rPr lang="ru-RU" sz="4000" b="1" dirty="0"/>
            </a:br>
            <a:r>
              <a:rPr lang="ru-RU" sz="4000" b="1" dirty="0" smtClean="0"/>
              <a:t>аудита </a:t>
            </a:r>
            <a:r>
              <a:rPr lang="ru-RU" sz="4000" b="1" dirty="0"/>
              <a:t>критических осложнений </a:t>
            </a:r>
            <a:br>
              <a:rPr lang="ru-RU" sz="4000" b="1" dirty="0"/>
            </a:br>
            <a:r>
              <a:rPr lang="ru-RU" sz="4000" b="1" dirty="0"/>
              <a:t>в Городском Перинатальном центре города </a:t>
            </a:r>
            <a:r>
              <a:rPr lang="ru-RU" sz="4000" b="1" dirty="0" smtClean="0"/>
              <a:t>Алматы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3573016"/>
            <a:ext cx="8458200" cy="2664296"/>
          </a:xfrm>
        </p:spPr>
        <p:txBody>
          <a:bodyPr>
            <a:normAutofit/>
          </a:bodyPr>
          <a:lstStyle/>
          <a:p>
            <a:pPr algn="ctr"/>
            <a:endParaRPr lang="ru-RU" sz="3400" b="1" dirty="0">
              <a:solidFill>
                <a:schemeClr val="tx1"/>
              </a:solidFill>
            </a:endParaRPr>
          </a:p>
          <a:p>
            <a:pPr algn="ctr"/>
            <a:endParaRPr lang="ru-RU" sz="3400" b="1" dirty="0">
              <a:solidFill>
                <a:schemeClr val="tx1"/>
              </a:solidFill>
            </a:endParaRPr>
          </a:p>
          <a:p>
            <a:pPr algn="ctr"/>
            <a:endParaRPr lang="ru-RU" sz="3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2015</a:t>
            </a:r>
            <a:endParaRPr lang="ru-RU" sz="1400" b="1" dirty="0">
              <a:solidFill>
                <a:schemeClr val="tx1"/>
              </a:solidFill>
            </a:endParaRPr>
          </a:p>
          <a:p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234440"/>
          </a:xfrm>
        </p:spPr>
        <p:txBody>
          <a:bodyPr>
            <a:normAutofit fontScale="90000"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</a:pPr>
            <a:r>
              <a:rPr lang="ru-RU" sz="1800" spc="10" dirty="0">
                <a:solidFill>
                  <a:srgbClr val="000000"/>
                </a:solidFill>
                <a:ea typeface="+mn-ea"/>
                <a:cs typeface="+mn-cs"/>
              </a:rPr>
              <a:t>Рабочая группа, в которую входят три врача акушера-гинеколога, врач реаниматолог, врач </a:t>
            </a:r>
            <a:r>
              <a:rPr lang="ru-RU" sz="1800" spc="10" dirty="0" err="1">
                <a:solidFill>
                  <a:srgbClr val="000000"/>
                </a:solidFill>
                <a:ea typeface="+mn-ea"/>
                <a:cs typeface="+mn-cs"/>
              </a:rPr>
              <a:t>трансфузиолог</a:t>
            </a:r>
            <a:r>
              <a:rPr lang="ru-RU" sz="1800" spc="10" dirty="0">
                <a:solidFill>
                  <a:srgbClr val="000000"/>
                </a:solidFill>
                <a:ea typeface="+mn-ea"/>
                <a:cs typeface="+mn-cs"/>
              </a:rPr>
              <a:t>, психолог,  врач-статистик и одна акушерка.</a:t>
            </a:r>
            <a:br>
              <a:rPr lang="ru-RU" sz="1800" spc="1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386840"/>
            <a:ext cx="8595360" cy="4793297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Кровотечение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любое кровотечение во время беременности, родов и послеродовом периоде, в том числе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внутриперитониально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объемом ≥2000,0 мл и снижение систолического артериального давления &lt;80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., пульс &gt;100 уд/мин (геморрагический шок), закончившееся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гистерэктомией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гемоплазмотрансфузией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>Тяжелая системная инфекция или сепсис -  повышение температуры тела (&gt;38ºС), подтвержденная или предполагаемая инфекция (</a:t>
            </a:r>
            <a:r>
              <a:rPr lang="ru-RU" dirty="0" err="1"/>
              <a:t>хорионамнионит</a:t>
            </a:r>
            <a:r>
              <a:rPr lang="ru-RU" dirty="0"/>
              <a:t>, </a:t>
            </a:r>
            <a:r>
              <a:rPr lang="ru-RU" dirty="0" err="1"/>
              <a:t>метроэндометрит</a:t>
            </a:r>
            <a:r>
              <a:rPr lang="ru-RU" dirty="0"/>
              <a:t>, перитонит), с изменениями лабораторных показателей (лейкоцитоз &gt;12000  или лейкопения &lt;4000), с проявлениями дисфункции одного из органов или закончившееся </a:t>
            </a:r>
            <a:r>
              <a:rPr lang="ru-RU" dirty="0" err="1"/>
              <a:t>гистерэктомией</a:t>
            </a:r>
            <a:r>
              <a:rPr lang="ru-RU" dirty="0"/>
              <a:t> и </a:t>
            </a:r>
            <a:r>
              <a:rPr lang="ru-RU" dirty="0" err="1"/>
              <a:t>гемоплазмотрансфузией</a:t>
            </a:r>
            <a:r>
              <a:rPr lang="ru-RU" dirty="0"/>
              <a:t>.</a:t>
            </a:r>
          </a:p>
          <a:p>
            <a:r>
              <a:rPr lang="ru-RU" dirty="0"/>
              <a:t>Тяжелая </a:t>
            </a:r>
            <a:r>
              <a:rPr lang="ru-RU" dirty="0" err="1"/>
              <a:t>преэклампсия</a:t>
            </a:r>
            <a:r>
              <a:rPr lang="ru-RU" dirty="0"/>
              <a:t> – стойкое повышение систолического давления крови до 160 мм </a:t>
            </a:r>
            <a:r>
              <a:rPr lang="ru-RU" dirty="0" err="1"/>
              <a:t>рт.ст</a:t>
            </a:r>
            <a:r>
              <a:rPr lang="ru-RU" dirty="0"/>
              <a:t>. или выше или диастолического до 110 мм рт. ст.; протеинурия &gt; 0,3 г/л или 0,3 г/л в </a:t>
            </a:r>
            <a:r>
              <a:rPr lang="ru-RU" dirty="0" err="1"/>
              <a:t>двухкратном</a:t>
            </a:r>
            <a:r>
              <a:rPr lang="ru-RU" dirty="0"/>
              <a:t> анализе мочи, взятом через        4 часа;  </a:t>
            </a:r>
            <a:r>
              <a:rPr lang="ru-RU" dirty="0" err="1"/>
              <a:t>олигоурия</a:t>
            </a:r>
            <a:r>
              <a:rPr lang="ru-RU" dirty="0"/>
              <a:t> &lt; 500 мл/ 24 часа; и антенатальной гибели плода, HELLP-синдром или отеке легких. </a:t>
            </a:r>
            <a:endParaRPr lang="ru-RU" dirty="0" smtClean="0"/>
          </a:p>
          <a:p>
            <a:r>
              <a:rPr lang="ru-RU" dirty="0" smtClean="0"/>
              <a:t>Эклампсия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6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13360"/>
            <a:ext cx="9692640" cy="6705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Положительные моменты. ПРИМЕРЫ: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883920"/>
            <a:ext cx="10317480" cy="5775960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Дежурными врачами при постановке диагноза послеродового кровотечения, эклампсии, тяжелой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преэклампсии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или сепсиса проводилась  пошаговая терапия согласно протоколов.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Оперативные  вмешательства начаты вовремя от момента принятия решения.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всех случаях развития атонии  до проведения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гистероэктомии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были использованы все способы остановки кровотечения (консервативное лечение, хирургический гемостаз – наложение швов по Б-Линчу, 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Имеется постоянный неснижаемый запас компонентов крови, медикаменты.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Круглосуточная работа медицинского персонала во всех отделениях: бригады врачей акушеров-гинекологов, анестезиологов -реаниматологов, лаборантов.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Наличие в каждой дежурной смене квалифицированного врача, владеющего техникой органосохраняющих операций и расширенного объема.  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Неукоснительное выполнение клинических протоколов по оказанию неотложной помощи при послеродовом кровотечении, тяжелой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преэклампсии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эклампсии и сепсиса.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Наличие внутренней связи для быстрой мобилизации медицинского персонала (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кнопка «быстрого набора»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Постоянное наличие во всех отделениях лекарственных средств для оказания неотложной помощи (укладки).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Наличие круглосуточного санитарного транспорта для своевременной доставки врачей – консультантов, ургентных врачей, а также доставки компонентов крови из ГЦК.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4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в тоже время находили упущенные 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295400"/>
            <a:ext cx="8595360" cy="48847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соблюдалась пошаговая помощь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некоторых случаях имело место недооценка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факторов риска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некоторых случаях запаздывали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вмешательствами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Владение техникой органосохраняющих операций не всеми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хирургами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Назначение лекарств с недоказанной эффективностью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Обследование полости матки без показаний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24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77814"/>
            <a:ext cx="9799320" cy="6309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при внедрении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полученные уроки: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238376" y="1196752"/>
            <a:ext cx="78581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начальных этапах нежелание врачебного,  среднего и младшего персонала в участии проводимого конфиденциального аудита.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Боязнь административного наказания, неполные данные по проводимому аудиту.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Имелись недостатки по оформлению медицинской документации.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Команда аудиторов не всегда была способна рассмотреть недостатки качества клинического ведения.</a:t>
            </a:r>
          </a:p>
          <a:p>
            <a:pPr>
              <a:buFont typeface="Arial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4826" y="188913"/>
            <a:ext cx="8435975" cy="1143000"/>
          </a:xfrm>
        </p:spPr>
        <p:txBody>
          <a:bodyPr/>
          <a:lstStyle/>
          <a:p>
            <a:pPr eaLnBrk="1" hangingPunct="1"/>
            <a:r>
              <a:rPr lang="ru-RU" sz="2800" b="1">
                <a:latin typeface="Arial" charset="0"/>
              </a:rPr>
              <a:t>Начало внедрения «Что кроется за цифрами»</a:t>
            </a:r>
            <a:r>
              <a:rPr lang="en-US" sz="2800" b="1">
                <a:latin typeface="Arial" charset="0"/>
              </a:rPr>
              <a:t> </a:t>
            </a:r>
            <a:r>
              <a:rPr lang="ru-RU" sz="2800" b="1">
                <a:latin typeface="Arial" charset="0"/>
              </a:rPr>
              <a:t>в Восточной и Центральной Европе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412876"/>
            <a:ext cx="864076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>
                <a:latin typeface="Arial" charset="0"/>
              </a:rPr>
              <a:t>Первое</a:t>
            </a:r>
            <a:r>
              <a:rPr lang="ru-RU" dirty="0">
                <a:latin typeface="Arial" charset="0"/>
              </a:rPr>
              <a:t> региональное совещания ЧКЗЦ </a:t>
            </a:r>
            <a:r>
              <a:rPr lang="en-GB" sz="2400" dirty="0">
                <a:latin typeface="Arial" charset="0"/>
              </a:rPr>
              <a:t>(</a:t>
            </a:r>
            <a:r>
              <a:rPr lang="ru-RU" sz="2400" dirty="0">
                <a:latin typeface="Arial" charset="0"/>
              </a:rPr>
              <a:t>Кыргызстан</a:t>
            </a:r>
            <a:r>
              <a:rPr lang="en-GB" sz="2400" dirty="0">
                <a:latin typeface="Arial" charset="0"/>
              </a:rPr>
              <a:t>, </a:t>
            </a:r>
            <a:r>
              <a:rPr lang="en-GB" sz="2400" b="1" dirty="0">
                <a:solidFill>
                  <a:srgbClr val="0066FF"/>
                </a:solidFill>
                <a:latin typeface="Arial" charset="0"/>
              </a:rPr>
              <a:t>2004</a:t>
            </a:r>
            <a:r>
              <a:rPr lang="en-GB" sz="2400" dirty="0">
                <a:latin typeface="Arial" charset="0"/>
              </a:rPr>
              <a:t>):</a:t>
            </a:r>
            <a:endParaRPr lang="ru-RU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dirty="0">
                <a:latin typeface="Arial" charset="0"/>
              </a:rPr>
              <a:t>Узбекистан. Молдова, Казахстан, Кыргызстан, Таджикистан</a:t>
            </a:r>
            <a:r>
              <a:rPr lang="en-GB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en-GB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b="1" dirty="0">
                <a:latin typeface="Arial" charset="0"/>
              </a:rPr>
              <a:t>Второе</a:t>
            </a:r>
            <a:r>
              <a:rPr lang="ru-RU" dirty="0">
                <a:latin typeface="Arial" charset="0"/>
              </a:rPr>
              <a:t> региональное совещания ЧКЗЦ</a:t>
            </a:r>
            <a:r>
              <a:rPr lang="en-GB" sz="2400" dirty="0">
                <a:latin typeface="Arial" charset="0"/>
              </a:rPr>
              <a:t>(</a:t>
            </a:r>
            <a:r>
              <a:rPr lang="ru-RU" sz="2400" dirty="0">
                <a:latin typeface="Arial" charset="0"/>
              </a:rPr>
              <a:t>Армения</a:t>
            </a:r>
            <a:r>
              <a:rPr lang="en-GB" sz="2400" dirty="0">
                <a:latin typeface="Arial" charset="0"/>
              </a:rPr>
              <a:t>, </a:t>
            </a:r>
            <a:r>
              <a:rPr lang="en-GB" sz="2400" b="1" dirty="0">
                <a:solidFill>
                  <a:srgbClr val="0070C0"/>
                </a:solidFill>
                <a:latin typeface="Arial" charset="0"/>
              </a:rPr>
              <a:t>2005</a:t>
            </a:r>
            <a:r>
              <a:rPr lang="en-GB" sz="2400" dirty="0">
                <a:latin typeface="Arial" charset="0"/>
              </a:rPr>
              <a:t>):</a:t>
            </a:r>
            <a:r>
              <a:rPr lang="en-GB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dirty="0">
                <a:latin typeface="Arial" charset="0"/>
              </a:rPr>
              <a:t>Албания, Армения, бывшая Югославская Республика Македония, Румыния, Российская Федерация, Турция и Туркменистан </a:t>
            </a:r>
          </a:p>
        </p:txBody>
      </p:sp>
    </p:spTree>
    <p:extLst>
      <p:ext uri="{BB962C8B-B14F-4D97-AF65-F5344CB8AC3E}">
        <p14:creationId xmlns:p14="http://schemas.microsoft.com/office/powerpoint/2010/main" val="42050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62090" cy="944880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Достижения: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48640" y="1041023"/>
            <a:ext cx="1009224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Заинтересованность и поддержка руководства в работе группы конфиденциального аудита, т.к. появились конкретные предложения по улучшению качества оказываемой медицинской помощи и результаты без вложения больших материальных средств и привлечения дополнительных кадров. 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Принцип избегания обвинений и ожидания административных </a:t>
            </a:r>
          </a:p>
          <a:p>
            <a:pPr>
              <a:buClr>
                <a:srgbClr val="FF0000"/>
              </a:buClr>
              <a:buSzPct val="120000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взысканий. Аудит проводится конфиденциально, по его  </a:t>
            </a:r>
          </a:p>
          <a:p>
            <a:pPr>
              <a:buClr>
                <a:srgbClr val="FF0000"/>
              </a:buClr>
              <a:buSzPct val="120000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рекомендациям устраняются недостатки на всех этапах,    </a:t>
            </a:r>
          </a:p>
          <a:p>
            <a:pPr>
              <a:buClr>
                <a:srgbClr val="FF0000"/>
              </a:buClr>
              <a:buSzPct val="120000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изменяется политика принятия решений совершенствования </a:t>
            </a:r>
          </a:p>
          <a:p>
            <a:pPr>
              <a:buClr>
                <a:srgbClr val="FF0000"/>
              </a:buClr>
              <a:buSzPct val="120000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работы,  вследствие чего положительно воспринимается аудит </a:t>
            </a:r>
          </a:p>
          <a:p>
            <a:pPr>
              <a:buClr>
                <a:srgbClr val="FF0000"/>
              </a:buClr>
              <a:buSzPct val="120000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в  коллективе.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процесс обсуждения и принятия решений вовлечен средний и младший медицинский персонал.  </a:t>
            </a:r>
          </a:p>
          <a:p>
            <a:pPr>
              <a:buFont typeface="Arial" charset="0"/>
              <a:buChar char="•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62090" cy="13407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48640" y="1700807"/>
            <a:ext cx="999744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Психологом проводится анкетирование среди беременных, рожениц и родильниц.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результатам проведенного аудита предоставляются рекомендации  для улучшения качества оказания медицинской помощи, которые являются простыми, недорогими и эффективными.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Пересмотрены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определения и критерии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отбора для оценки критических случаев:</a:t>
            </a:r>
          </a:p>
          <a:p>
            <a:pPr marL="979488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тяжелая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преэклампсия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979488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сепсис</a:t>
            </a:r>
          </a:p>
          <a:p>
            <a:pPr marL="979488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- кровотечения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593870"/>
            <a:ext cx="10485120" cy="12566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Количество родов по </a:t>
            </a:r>
            <a:r>
              <a:rPr lang="ru-RU" sz="3200" b="1" dirty="0" smtClean="0"/>
              <a:t>городскому перинатальному центру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b="1" dirty="0" smtClean="0"/>
              <a:t>по итогам10 </a:t>
            </a:r>
            <a:r>
              <a:rPr lang="ru-RU" sz="2400" b="1" dirty="0"/>
              <a:t>лет (2004-2014гг</a:t>
            </a:r>
            <a:r>
              <a:rPr lang="ru-RU" sz="2400" b="1" dirty="0" smtClean="0"/>
              <a:t>.)</a:t>
            </a:r>
            <a:br>
              <a:rPr lang="ru-RU" sz="2400" b="1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                                           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828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3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регионализации</a:t>
            </a:r>
            <a:b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(удельный вес от всех случаев по </a:t>
            </a:r>
            <a:r>
              <a:rPr lang="ru-RU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г.Алматы</a:t>
            </a:r>
            <a:r>
              <a: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%</a:t>
            </a:r>
            <a:endParaRPr lang="ru-RU" sz="2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654413" y="1337901"/>
          <a:ext cx="8687227" cy="535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87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364" y="273632"/>
            <a:ext cx="8351077" cy="1391613"/>
          </a:xfrm>
        </p:spPr>
        <p:txBody>
          <a:bodyPr/>
          <a:lstStyle/>
          <a:p>
            <a:r>
              <a:rPr lang="ru-RU" sz="2900" b="1" dirty="0" err="1">
                <a:solidFill>
                  <a:srgbClr val="FF0000"/>
                </a:solidFill>
              </a:rPr>
              <a:t>Органоуносящие</a:t>
            </a:r>
            <a:r>
              <a:rPr lang="ru-RU" sz="2900" b="1" dirty="0">
                <a:solidFill>
                  <a:srgbClr val="FF0000"/>
                </a:solidFill>
              </a:rPr>
              <a:t> операции, динамика  </a:t>
            </a:r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ru-RU" sz="2000" b="1" dirty="0" err="1">
                <a:solidFill>
                  <a:srgbClr val="FF0000"/>
                </a:solidFill>
              </a:rPr>
              <a:t>абс</a:t>
            </a:r>
            <a:r>
              <a:rPr lang="ru-RU" sz="2000" b="1" dirty="0">
                <a:solidFill>
                  <a:srgbClr val="FF0000"/>
                </a:solidFill>
              </a:rPr>
              <a:t>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0998" y="1534594"/>
          <a:ext cx="8220960" cy="502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39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214290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Показатели  гистерэктомии  и органосохраняющих  операции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428751"/>
          <a:ext cx="974407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8808840" imgH="4823640" progId="Excel.Sheet.8">
                  <p:embed/>
                </p:oleObj>
              </mc:Choice>
              <mc:Fallback>
                <p:oleObj name="Worksheet" r:id="rId4" imgW="8808840" imgH="48236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28751"/>
                        <a:ext cx="9744075" cy="479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84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Послеродовые кровотечения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1239" y="1124745"/>
          <a:ext cx="4454525" cy="548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Лист" r:id="rId4" imgW="4480488" imgH="5318832" progId="Excel.Sheet.8">
                  <p:embed/>
                </p:oleObj>
              </mc:Choice>
              <mc:Fallback>
                <p:oleObj name="Лист" r:id="rId4" imgW="4480488" imgH="531883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9" y="1124745"/>
                        <a:ext cx="4454525" cy="54887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Содержимое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84326" y="1077913"/>
          <a:ext cx="4333875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Лист" r:id="rId7" imgW="3855816" imgH="4975932" progId="Excel.Sheet.8">
                  <p:embed/>
                </p:oleObj>
              </mc:Choice>
              <mc:Fallback>
                <p:oleObj name="Лист" r:id="rId7" imgW="3855816" imgH="497593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6" y="1077913"/>
                        <a:ext cx="4333875" cy="559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4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9373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Гемотрансфузия</a:t>
            </a:r>
          </a:p>
        </p:txBody>
      </p:sp>
      <p:graphicFrame>
        <p:nvGraphicFramePr>
          <p:cNvPr id="4098" name="Диаграмма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883920" y="1196753"/>
          <a:ext cx="9676576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Лист" r:id="rId4" imgW="9296424" imgH="5349240" progId="Excel.Sheet.8">
                  <p:embed/>
                </p:oleObj>
              </mc:Choice>
              <mc:Fallback>
                <p:oleObj name="Лист" r:id="rId4" imgW="9296424" imgH="53492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196753"/>
                        <a:ext cx="9676576" cy="5472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872" y="365760"/>
            <a:ext cx="9692640" cy="975360"/>
          </a:xfrm>
        </p:spPr>
        <p:txBody>
          <a:bodyPr/>
          <a:lstStyle/>
          <a:p>
            <a:r>
              <a:rPr lang="ru-RU" sz="4000" dirty="0"/>
              <a:t>Выводы: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Создание командной работы и усиление роли среднего медперсонала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Способствует внедрению стандартов и протоколов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Увеличивает привлекательность организаций для женщин \ семей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Непрерывное обучение персонала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Улучшает организацию работы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При правильном и систематическом применении снижает как количество критических состояний, так и перинатальную и материнскую смертность</a:t>
            </a:r>
            <a:r>
              <a:rPr lang="ru-RU" sz="2800" dirty="0"/>
              <a:t> 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27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851840" y="120974"/>
            <a:ext cx="5564160" cy="102250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3399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000000">
                <a:alpha val="74998"/>
              </a:srgbClr>
            </a:outerShdw>
          </a:effectLst>
        </p:spPr>
        <p:txBody>
          <a:bodyPr lIns="81639" tIns="42452" rIns="81639" bIns="42452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z="2400" b="1">
                <a:solidFill>
                  <a:srgbClr val="800000"/>
                </a:solidFill>
                <a:cs typeface="Arial Unicode MS" charset="0"/>
              </a:rPr>
              <a:t>Первый межстрановой обзор </a:t>
            </a:r>
            <a:r>
              <a:rPr lang="en-GB" sz="2400" b="1">
                <a:solidFill>
                  <a:srgbClr val="800000"/>
                </a:solidFill>
                <a:cs typeface="Arial Unicode MS" charset="0"/>
              </a:rPr>
              <a:t>BTN</a:t>
            </a:r>
            <a:br>
              <a:rPr lang="en-GB" sz="2400" b="1">
                <a:solidFill>
                  <a:srgbClr val="800000"/>
                </a:solidFill>
                <a:cs typeface="Arial Unicode MS" charset="0"/>
              </a:rPr>
            </a:br>
            <a:r>
              <a:rPr lang="ru-RU" sz="2400" b="1">
                <a:solidFill>
                  <a:srgbClr val="800000"/>
                </a:solidFill>
                <a:cs typeface="Arial Unicode MS" charset="0"/>
              </a:rPr>
              <a:t>Чарвак</a:t>
            </a:r>
            <a:r>
              <a:rPr lang="en-GB" sz="2400" b="1">
                <a:solidFill>
                  <a:srgbClr val="800000"/>
                </a:solidFill>
                <a:cs typeface="Arial Unicode MS" charset="0"/>
              </a:rPr>
              <a:t>, </a:t>
            </a:r>
            <a:r>
              <a:rPr lang="ru-RU" sz="2400" b="1">
                <a:solidFill>
                  <a:srgbClr val="800000"/>
                </a:solidFill>
                <a:cs typeface="Arial Unicode MS" charset="0"/>
              </a:rPr>
              <a:t>Узбекистан</a:t>
            </a:r>
            <a:r>
              <a:rPr lang="en-GB" sz="2400" b="1">
                <a:solidFill>
                  <a:srgbClr val="800000"/>
                </a:solidFill>
                <a:cs typeface="Arial Unicode MS" charset="0"/>
              </a:rPr>
              <a:t>, </a:t>
            </a:r>
            <a:r>
              <a:rPr lang="ru-RU" sz="2400" b="1">
                <a:solidFill>
                  <a:srgbClr val="800000"/>
                </a:solidFill>
                <a:cs typeface="Arial Unicode MS" charset="0"/>
              </a:rPr>
              <a:t>июнь,</a:t>
            </a:r>
            <a:r>
              <a:rPr lang="en-GB" sz="2400" b="1">
                <a:solidFill>
                  <a:srgbClr val="800000"/>
                </a:solidFill>
                <a:cs typeface="Arial Unicode MS" charset="0"/>
              </a:rPr>
              <a:t> 2010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77760" y="2122783"/>
            <a:ext cx="8020800" cy="46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342900" indent="-2889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44"/>
              </a:spcBef>
              <a:buClrTx/>
            </a:pPr>
            <a:r>
              <a:rPr lang="ru-RU" sz="2000" b="1" dirty="0">
                <a:solidFill>
                  <a:srgbClr val="000080"/>
                </a:solidFill>
                <a:cs typeface="Arial Unicode MS" charset="0"/>
              </a:rPr>
              <a:t>Достижения</a:t>
            </a:r>
            <a:endParaRPr lang="it-IT" sz="2000" b="1" dirty="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100000"/>
              </a:lnSpc>
              <a:spcBef>
                <a:spcPts val="544"/>
              </a:spcBef>
              <a:buClr>
                <a:srgbClr val="003399"/>
              </a:buClr>
              <a:buFont typeface="Comic Sans MS" charset="0"/>
              <a:buChar char="•"/>
            </a:pP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BTN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успешно внедряется</a:t>
            </a:r>
            <a:r>
              <a:rPr lang="en-US" sz="2000" dirty="0">
                <a:solidFill>
                  <a:srgbClr val="000080"/>
                </a:solidFill>
                <a:cs typeface="Arial Unicode MS" charset="0"/>
              </a:rPr>
              <a:t>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в 5 странах </a:t>
            </a: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(MDA, UZB, KAZ, KGZ, TJK),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на этапе раннего внедрения другие 7 стран</a:t>
            </a:r>
            <a:endParaRPr lang="it-IT" sz="2000" dirty="0">
              <a:solidFill>
                <a:srgbClr val="000080"/>
              </a:solidFill>
              <a:cs typeface="Arial Unicode MS" charset="0"/>
            </a:endParaRPr>
          </a:p>
          <a:p>
            <a:pPr algn="ctr">
              <a:lnSpc>
                <a:spcPct val="100000"/>
              </a:lnSpc>
              <a:spcBef>
                <a:spcPts val="544"/>
              </a:spcBef>
              <a:buClrTx/>
            </a:pPr>
            <a:r>
              <a:rPr lang="ru-RU" sz="2000" b="1" dirty="0">
                <a:solidFill>
                  <a:srgbClr val="000080"/>
                </a:solidFill>
                <a:cs typeface="Arial Unicode MS" charset="0"/>
              </a:rPr>
              <a:t>Результаты,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по сообщениям участников</a:t>
            </a: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544"/>
              </a:spcBef>
              <a:buClr>
                <a:srgbClr val="003399"/>
              </a:buClr>
              <a:buFont typeface="Comic Sans MS" charset="0"/>
              <a:buChar char="•"/>
            </a:pP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Улучшение неотложной акушерской помощи </a:t>
            </a: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44"/>
              </a:spcBef>
              <a:buClr>
                <a:srgbClr val="003399"/>
              </a:buClr>
              <a:buFont typeface="Comic Sans MS" charset="0"/>
              <a:buChar char="•"/>
            </a:pP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Улучшилось использование обновленных клинических протоколов </a:t>
            </a:r>
          </a:p>
          <a:p>
            <a:pPr>
              <a:lnSpc>
                <a:spcPct val="100000"/>
              </a:lnSpc>
              <a:spcBef>
                <a:spcPts val="544"/>
              </a:spcBef>
              <a:buClr>
                <a:srgbClr val="003399"/>
              </a:buClr>
              <a:buFont typeface="Comic Sans MS" charset="0"/>
              <a:buChar char="•"/>
            </a:pP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Более слаженная командная работа по родовспоможению</a:t>
            </a:r>
            <a:endParaRPr lang="it-IT" sz="2000" dirty="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100000"/>
              </a:lnSpc>
              <a:spcBef>
                <a:spcPts val="544"/>
              </a:spcBef>
              <a:buClr>
                <a:srgbClr val="003399"/>
              </a:buClr>
              <a:buFont typeface="Comic Sans MS" charset="0"/>
              <a:buChar char="•"/>
            </a:pP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Усилилась роль акушерок</a:t>
            </a:r>
            <a:endParaRPr lang="it-IT" sz="2000" dirty="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100000"/>
              </a:lnSpc>
              <a:spcBef>
                <a:spcPts val="544"/>
              </a:spcBef>
              <a:buClr>
                <a:srgbClr val="003399"/>
              </a:buClr>
              <a:buFont typeface="Comic Sans MS" charset="0"/>
              <a:buChar char="•"/>
            </a:pP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Учитывается мнение женщин </a:t>
            </a:r>
            <a:endParaRPr lang="it-IT" sz="2000" dirty="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100000"/>
              </a:lnSpc>
              <a:spcBef>
                <a:spcPts val="544"/>
              </a:spcBef>
              <a:buClrTx/>
            </a:pPr>
            <a:endParaRPr lang="it-IT" sz="2000" dirty="0">
              <a:solidFill>
                <a:srgbClr val="000080"/>
              </a:solidFill>
              <a:cs typeface="Arial Unicode MS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81" y="112332"/>
            <a:ext cx="1213920" cy="16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9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Достижения </a:t>
            </a:r>
            <a:r>
              <a:rPr lang="en-US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1785549"/>
            <a:ext cx="7859713" cy="4713287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Arial" charset="0"/>
              </a:rPr>
              <a:t>Налаживается командная </a:t>
            </a:r>
            <a:r>
              <a:rPr lang="ru-RU" sz="2400" b="1" dirty="0" smtClean="0">
                <a:latin typeface="Arial" charset="0"/>
              </a:rPr>
              <a:t>работы и улучшаются взаимоотношения внутри коллектива</a:t>
            </a:r>
            <a:endParaRPr lang="en-US" sz="2400" b="1" dirty="0">
              <a:latin typeface="Arial" charset="0"/>
            </a:endParaRPr>
          </a:p>
          <a:p>
            <a:pPr eaLnBrk="1" hangingPunct="1"/>
            <a:r>
              <a:rPr lang="ru-RU" sz="2400" b="1" dirty="0">
                <a:latin typeface="Arial" charset="0"/>
              </a:rPr>
              <a:t>Повышение роли акушерок и медсестер</a:t>
            </a:r>
            <a:endParaRPr lang="en-US" sz="2400" b="1" dirty="0">
              <a:latin typeface="Arial" charset="0"/>
            </a:endParaRPr>
          </a:p>
          <a:p>
            <a:pPr eaLnBrk="1" hangingPunct="1"/>
            <a:r>
              <a:rPr lang="ru-RU" sz="2400" b="1" dirty="0">
                <a:latin typeface="Arial" charset="0"/>
              </a:rPr>
              <a:t>Постоянное использование протоколов </a:t>
            </a:r>
            <a:r>
              <a:rPr lang="en-US" sz="2400" b="1" dirty="0">
                <a:latin typeface="Arial" charset="0"/>
              </a:rPr>
              <a:t>/</a:t>
            </a:r>
            <a:r>
              <a:rPr lang="ru-RU" sz="2400" b="1" dirty="0">
                <a:latin typeface="Arial" charset="0"/>
              </a:rPr>
              <a:t>стандартов 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eaLnBrk="1" hangingPunct="1"/>
            <a:r>
              <a:rPr lang="ru-RU" sz="2400" b="1" dirty="0">
                <a:latin typeface="Arial" charset="0"/>
              </a:rPr>
              <a:t>Улучшено качество ургентной акушерской помощи </a:t>
            </a:r>
            <a:endParaRPr lang="en-US" sz="2400" b="1" dirty="0">
              <a:latin typeface="Arial" charset="0"/>
            </a:endParaRPr>
          </a:p>
          <a:p>
            <a:pPr eaLnBrk="1" hangingPunct="1"/>
            <a:r>
              <a:rPr lang="ru-RU" sz="2400" b="1" dirty="0">
                <a:latin typeface="Arial" charset="0"/>
              </a:rPr>
              <a:t>Учитывается мнение женщины и семьи</a:t>
            </a:r>
          </a:p>
          <a:p>
            <a:pPr eaLnBrk="1" hangingPunct="1"/>
            <a:r>
              <a:rPr lang="ru-RU" sz="2400" b="1" dirty="0">
                <a:latin typeface="Arial" charset="0"/>
              </a:rPr>
              <a:t>Переход от принципа поиска виновного к принципу разработки решения проблем</a:t>
            </a:r>
          </a:p>
          <a:p>
            <a:pPr eaLnBrk="1" hangingPunct="1"/>
            <a:r>
              <a:rPr lang="ru-RU" sz="2400" b="1" dirty="0">
                <a:latin typeface="Arial" charset="0"/>
              </a:rPr>
              <a:t>Уменьшается число жалоб  </a:t>
            </a:r>
            <a:r>
              <a:rPr lang="en-US" sz="2400" b="1" dirty="0">
                <a:latin typeface="Arial" charset="0"/>
              </a:rPr>
              <a:t> </a:t>
            </a:r>
            <a:endParaRPr lang="ru-RU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59200" y="120974"/>
            <a:ext cx="5356800" cy="102250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3399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000000">
                <a:alpha val="74998"/>
              </a:srgbClr>
            </a:outerShdw>
          </a:effectLst>
        </p:spPr>
        <p:txBody>
          <a:bodyPr lIns="81639" tIns="42452" rIns="81639" bIns="42452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sz="2400" b="1">
                <a:solidFill>
                  <a:srgbClr val="800000"/>
                </a:solidFill>
                <a:cs typeface="Arial Unicode MS" charset="0"/>
              </a:rPr>
              <a:t>Первый межстрановой обзор BTN</a:t>
            </a:r>
            <a:br>
              <a:rPr lang="ru-RU" sz="2400" b="1">
                <a:solidFill>
                  <a:srgbClr val="800000"/>
                </a:solidFill>
                <a:cs typeface="Arial Unicode MS" charset="0"/>
              </a:rPr>
            </a:br>
            <a:r>
              <a:rPr lang="ru-RU" sz="2400" b="1">
                <a:solidFill>
                  <a:srgbClr val="800000"/>
                </a:solidFill>
                <a:cs typeface="Arial Unicode MS" charset="0"/>
              </a:rPr>
              <a:t>Чарвак, Узбекистан, июнь, 2010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87355" y="1795870"/>
            <a:ext cx="8826885" cy="44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marL="342900" indent="-2889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44"/>
              </a:spcBef>
              <a:buClrTx/>
            </a:pPr>
            <a:r>
              <a:rPr lang="ru-RU" sz="2200" b="1" dirty="0">
                <a:solidFill>
                  <a:srgbClr val="000080"/>
                </a:solidFill>
                <a:cs typeface="Arial Unicode MS" charset="0"/>
              </a:rPr>
              <a:t>Трудности</a:t>
            </a:r>
            <a:endParaRPr lang="en-GB" sz="2200" b="1" dirty="0">
              <a:solidFill>
                <a:srgbClr val="000080"/>
              </a:solidFill>
              <a:cs typeface="Arial Unicode MS" charset="0"/>
            </a:endParaRPr>
          </a:p>
          <a:p>
            <a:pPr algn="ctr">
              <a:lnSpc>
                <a:spcPct val="100000"/>
              </a:lnSpc>
              <a:spcBef>
                <a:spcPts val="544"/>
              </a:spcBef>
              <a:buClrTx/>
            </a:pPr>
            <a:endParaRPr lang="en-GB" sz="2000" dirty="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100000"/>
              </a:lnSpc>
              <a:spcAft>
                <a:spcPts val="1282"/>
              </a:spcAft>
              <a:buClrTx/>
            </a:pPr>
            <a:r>
              <a:rPr lang="it-IT" sz="2000" b="1" dirty="0">
                <a:solidFill>
                  <a:srgbClr val="000080"/>
                </a:solidFill>
                <a:cs typeface="Arial Unicode MS" charset="0"/>
              </a:rPr>
              <a:t>° </a:t>
            </a:r>
            <a:r>
              <a:rPr lang="ru-RU" sz="2000" b="1" dirty="0">
                <a:solidFill>
                  <a:srgbClr val="000080"/>
                </a:solidFill>
                <a:cs typeface="Arial Unicode MS" charset="0"/>
              </a:rPr>
              <a:t>Надежность информации</a:t>
            </a: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1282"/>
              </a:spcAft>
              <a:buClrTx/>
            </a:pP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     -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страх предоставить реальную информацию</a:t>
            </a: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, </a:t>
            </a:r>
          </a:p>
          <a:p>
            <a:pPr>
              <a:lnSpc>
                <a:spcPct val="100000"/>
              </a:lnSpc>
              <a:spcAft>
                <a:spcPts val="1282"/>
              </a:spcAft>
              <a:buClrTx/>
            </a:pPr>
            <a:r>
              <a:rPr lang="it-IT" sz="2000" dirty="0">
                <a:solidFill>
                  <a:srgbClr val="000080"/>
                </a:solidFill>
                <a:cs typeface="Arial Unicode MS" charset="0"/>
              </a:rPr>
              <a:t>     -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нарушение права на конфиденциальность и наказание за неблагоприятный исход</a:t>
            </a:r>
            <a:endParaRPr lang="it-IT" sz="2000" dirty="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100000"/>
              </a:lnSpc>
              <a:spcAft>
                <a:spcPts val="1282"/>
              </a:spcAft>
              <a:buClrTx/>
            </a:pPr>
            <a:r>
              <a:rPr lang="it-IT" sz="2000" b="1" dirty="0">
                <a:solidFill>
                  <a:srgbClr val="000080"/>
                </a:solidFill>
                <a:cs typeface="Arial Unicode MS" charset="0"/>
              </a:rPr>
              <a:t>° </a:t>
            </a:r>
            <a:r>
              <a:rPr lang="ru-RU" sz="2000" b="1" dirty="0">
                <a:solidFill>
                  <a:srgbClr val="000080"/>
                </a:solidFill>
                <a:cs typeface="Arial Unicode MS" charset="0"/>
              </a:rPr>
              <a:t>Недостаточные навыки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по использованию новой методологии аудита (соблюдать конфиденциальность, не обвинять, не наказывать, проводить интервью и т.д.)</a:t>
            </a:r>
          </a:p>
          <a:p>
            <a:pPr>
              <a:lnSpc>
                <a:spcPct val="100000"/>
              </a:lnSpc>
              <a:spcAft>
                <a:spcPts val="1282"/>
              </a:spcAft>
              <a:buClrTx/>
            </a:pPr>
            <a:r>
              <a:rPr lang="en-GB" sz="2000" b="1" dirty="0">
                <a:solidFill>
                  <a:srgbClr val="000080"/>
                </a:solidFill>
                <a:cs typeface="Arial Unicode MS" charset="0"/>
              </a:rPr>
              <a:t>° </a:t>
            </a:r>
            <a:r>
              <a:rPr lang="ru-RU" sz="2000" b="1" dirty="0">
                <a:solidFill>
                  <a:srgbClr val="000080"/>
                </a:solidFill>
                <a:cs typeface="Arial Unicode MS" charset="0"/>
              </a:rPr>
              <a:t>Недостаток персонала и миграция </a:t>
            </a:r>
            <a:r>
              <a:rPr lang="ru-RU" sz="2000" dirty="0">
                <a:solidFill>
                  <a:srgbClr val="000080"/>
                </a:solidFill>
                <a:cs typeface="Arial Unicode MS" charset="0"/>
              </a:rPr>
              <a:t>медработников, обученных методологии BTN </a:t>
            </a:r>
            <a:endParaRPr lang="en-GB" sz="2000" dirty="0">
              <a:solidFill>
                <a:srgbClr val="000080"/>
              </a:solidFill>
              <a:cs typeface="Arial Unicode MS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81" y="112332"/>
            <a:ext cx="1213920" cy="16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-27296"/>
            <a:ext cx="9583738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0" y="13649"/>
            <a:ext cx="25193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8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2982</Words>
  <Application>Microsoft Office PowerPoint</Application>
  <PresentationFormat>Widescreen</PresentationFormat>
  <Paragraphs>477</Paragraphs>
  <Slides>58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Arial Unicode MS</vt:lpstr>
      <vt:lpstr>Microsoft YaHei</vt:lpstr>
      <vt:lpstr>ＭＳ Ｐゴシック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Тема Office</vt:lpstr>
      <vt:lpstr>Worksheet</vt:lpstr>
      <vt:lpstr>Лист</vt:lpstr>
      <vt:lpstr>Опыт внедрения Аудита критических случаев в Европейском регионе</vt:lpstr>
      <vt:lpstr>мы хотим напомнить… </vt:lpstr>
      <vt:lpstr>PowerPoint Presentation</vt:lpstr>
      <vt:lpstr>PowerPoint Presentation</vt:lpstr>
      <vt:lpstr>Начало внедрения «Что кроется за цифрами» в Восточной и Центральной Европе </vt:lpstr>
      <vt:lpstr>PowerPoint Presentation</vt:lpstr>
      <vt:lpstr>Достижения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Askerov: ИКС – разработано руководство по ИКС - обучен персонал 4 пилотных учреждений</vt:lpstr>
      <vt:lpstr>A. Askerov: Трудности по ИКС:</vt:lpstr>
      <vt:lpstr>Аудит критических ситуаций в акушерской практике в родовспомогательных учреждениях Узбекистана  </vt:lpstr>
      <vt:lpstr>PowerPoint Presentation</vt:lpstr>
      <vt:lpstr>PowerPoint Presentation</vt:lpstr>
      <vt:lpstr>Украина: Анализ критических случаев</vt:lpstr>
      <vt:lpstr>Украина:  Этап 2: 2013-2014</vt:lpstr>
      <vt:lpstr>PowerPoint Presentation</vt:lpstr>
      <vt:lpstr>Украина: в настоящее время</vt:lpstr>
      <vt:lpstr>Украина: Что сделано</vt:lpstr>
      <vt:lpstr>E. Kovtun, Украина: Первая скайп –конференция с международным экспертом состоялась в апреле 2014г</vt:lpstr>
      <vt:lpstr>E. Kovtun, Украина: Вторая сессия скайп- конференций состоялась в сентябре 2014г</vt:lpstr>
      <vt:lpstr>E. Kovtun: Достижения</vt:lpstr>
      <vt:lpstr>E. Kovtun: Достижения</vt:lpstr>
      <vt:lpstr>E. Kovtun, Украина: Основные трудности</vt:lpstr>
      <vt:lpstr>Исследование критических случаев в Таджикистане</vt:lpstr>
      <vt:lpstr>Условия</vt:lpstr>
      <vt:lpstr>Процесс внедрения</vt:lpstr>
      <vt:lpstr>Основные упущенные возможности в практике</vt:lpstr>
      <vt:lpstr>Результаты внедрения АКС</vt:lpstr>
      <vt:lpstr>Исследование критических случаев в Казахстане</vt:lpstr>
      <vt:lpstr>Подготовительная работа и техническая помощь пилотам </vt:lpstr>
      <vt:lpstr>Приказ Министра здравоохранения РК о внедрении конфиденциального аудита материнской смертности и критических случаев в акушерской практике в Республике Казахстан  29 декабря 2008г</vt:lpstr>
      <vt:lpstr>Пилотные организации</vt:lpstr>
      <vt:lpstr>Критерии отбора при кровотечениях (2008 г.)</vt:lpstr>
      <vt:lpstr>Критерии отбора при кровотечениях (2013 г.)</vt:lpstr>
      <vt:lpstr>Рабочая группа</vt:lpstr>
      <vt:lpstr>Заседания аудита критических случаев</vt:lpstr>
      <vt:lpstr>Общие сложности, трудности и барьеры в начале внедрения</vt:lpstr>
      <vt:lpstr>Трудно найти существующие проблемы. Почему? А Почему?</vt:lpstr>
      <vt:lpstr>Достижения пилотируемых организаций  за первые три года</vt:lpstr>
      <vt:lpstr>Внешняя поддержка команд национальными экспертами (телемедицина или Skype) </vt:lpstr>
      <vt:lpstr> Опыт работы  аудита критических осложнений  в Городском Перинатальном центре города Алматы</vt:lpstr>
      <vt:lpstr>Рабочая группа, в которую входят три врача акушера-гинеколога, врач реаниматолог, врач трансфузиолог, психолог,  врач-статистик и одна акушерка. </vt:lpstr>
      <vt:lpstr>Положительные моменты. ПРИМЕРЫ: </vt:lpstr>
      <vt:lpstr>Но в тоже время находили упущенные возможности</vt:lpstr>
      <vt:lpstr>  Проблемы при внедрении и полученные уроки:</vt:lpstr>
      <vt:lpstr> Достижения:</vt:lpstr>
      <vt:lpstr>Достижения:</vt:lpstr>
      <vt:lpstr>Количество родов по городскому перинатальному центру  по итогам10 лет (2004-2014гг.)                                             </vt:lpstr>
      <vt:lpstr>Выполнение регионализации (удельный вес от всех случаев по г.Алматы), %</vt:lpstr>
      <vt:lpstr>Органоуносящие операции, динамика  (абс.)</vt:lpstr>
      <vt:lpstr>Показатели  гистерэктомии  и органосохраняющих  операции</vt:lpstr>
      <vt:lpstr>Послеродовые кровотечения</vt:lpstr>
      <vt:lpstr>Гемотрансфузия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Аудита критических случаев в Европейском регионе</dc:title>
  <dc:creator>Канат Суханбердиев</dc:creator>
  <cp:lastModifiedBy>Kanat Sukhanberdiyev</cp:lastModifiedBy>
  <cp:revision>13</cp:revision>
  <dcterms:created xsi:type="dcterms:W3CDTF">2016-09-18T18:51:45Z</dcterms:created>
  <dcterms:modified xsi:type="dcterms:W3CDTF">2018-08-15T03:08:58Z</dcterms:modified>
</cp:coreProperties>
</file>